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60" r:id="rId4"/>
    <p:sldId id="289" r:id="rId5"/>
    <p:sldId id="288" r:id="rId6"/>
    <p:sldId id="258" r:id="rId7"/>
    <p:sldId id="257" r:id="rId8"/>
    <p:sldId id="321" r:id="rId9"/>
    <p:sldId id="268" r:id="rId10"/>
    <p:sldId id="259" r:id="rId11"/>
    <p:sldId id="269" r:id="rId12"/>
    <p:sldId id="270" r:id="rId13"/>
    <p:sldId id="292" r:id="rId14"/>
    <p:sldId id="293" r:id="rId15"/>
    <p:sldId id="297" r:id="rId16"/>
    <p:sldId id="300" r:id="rId17"/>
    <p:sldId id="290" r:id="rId18"/>
    <p:sldId id="323" r:id="rId19"/>
    <p:sldId id="275" r:id="rId20"/>
    <p:sldId id="276" r:id="rId21"/>
    <p:sldId id="277" r:id="rId22"/>
    <p:sldId id="278" r:id="rId23"/>
    <p:sldId id="279" r:id="rId24"/>
    <p:sldId id="324" r:id="rId25"/>
    <p:sldId id="285" r:id="rId26"/>
    <p:sldId id="266" r:id="rId27"/>
    <p:sldId id="280" r:id="rId28"/>
    <p:sldId id="322" r:id="rId29"/>
    <p:sldId id="325" r:id="rId30"/>
    <p:sldId id="261" r:id="rId31"/>
    <p:sldId id="265" r:id="rId32"/>
    <p:sldId id="271" r:id="rId33"/>
    <p:sldId id="295" r:id="rId34"/>
    <p:sldId id="264" r:id="rId35"/>
    <p:sldId id="287" r:id="rId36"/>
    <p:sldId id="282" r:id="rId37"/>
    <p:sldId id="326" r:id="rId38"/>
    <p:sldId id="284" r:id="rId39"/>
    <p:sldId id="304" r:id="rId40"/>
    <p:sldId id="308" r:id="rId41"/>
    <p:sldId id="327" r:id="rId42"/>
    <p:sldId id="299" r:id="rId43"/>
    <p:sldId id="305" r:id="rId44"/>
    <p:sldId id="274" r:id="rId45"/>
    <p:sldId id="307" r:id="rId46"/>
    <p:sldId id="286" r:id="rId47"/>
    <p:sldId id="267" r:id="rId48"/>
    <p:sldId id="298" r:id="rId49"/>
    <p:sldId id="306" r:id="rId50"/>
    <p:sldId id="309" r:id="rId51"/>
    <p:sldId id="283" r:id="rId52"/>
    <p:sldId id="310" r:id="rId53"/>
    <p:sldId id="311" r:id="rId54"/>
    <p:sldId id="328" r:id="rId55"/>
    <p:sldId id="273" r:id="rId56"/>
    <p:sldId id="315" r:id="rId57"/>
    <p:sldId id="316" r:id="rId58"/>
    <p:sldId id="314" r:id="rId59"/>
    <p:sldId id="312" r:id="rId60"/>
    <p:sldId id="318" r:id="rId61"/>
    <p:sldId id="313" r:id="rId62"/>
    <p:sldId id="319" r:id="rId63"/>
    <p:sldId id="320" r:id="rId64"/>
    <p:sldId id="317" r:id="rId65"/>
    <p:sldId id="294" r:id="rId66"/>
    <p:sldId id="329"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1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70F35-E6FB-41F2-9EEA-AFD94A0D589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70F35-E6FB-41F2-9EEA-AFD94A0D589C}"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70F35-E6FB-41F2-9EEA-AFD94A0D589C}" type="datetimeFigureOut">
              <a:rPr lang="en-US" smtClean="0"/>
              <a:pPr/>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70F35-E6FB-41F2-9EEA-AFD94A0D589C}" type="datetimeFigureOut">
              <a:rPr lang="en-US" smtClean="0"/>
              <a:pPr/>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70F35-E6FB-41F2-9EEA-AFD94A0D589C}" type="datetimeFigureOut">
              <a:rPr lang="en-US" smtClean="0"/>
              <a:pPr/>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70F35-E6FB-41F2-9EEA-AFD94A0D589C}"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70F35-E6FB-41F2-9EEA-AFD94A0D589C}"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70F35-E6FB-41F2-9EEA-AFD94A0D589C}" type="datetimeFigureOut">
              <a:rPr lang="en-US" smtClean="0"/>
              <a:pPr/>
              <a:t>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783FB-A65A-4246-A028-B6EB2ED3CD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Predrasude</a:t>
            </a:r>
            <a:r>
              <a:rPr lang="en-US" dirty="0" smtClean="0"/>
              <a:t> </a:t>
            </a:r>
            <a:r>
              <a:rPr lang="en-US" dirty="0" err="1" smtClean="0"/>
              <a:t>i</a:t>
            </a:r>
            <a:r>
              <a:rPr lang="en-US" dirty="0" smtClean="0"/>
              <a:t> </a:t>
            </a:r>
            <a:r>
              <a:rPr lang="en-US" dirty="0" err="1" smtClean="0"/>
              <a:t>negativni</a:t>
            </a:r>
            <a:r>
              <a:rPr lang="en-US" dirty="0" smtClean="0"/>
              <a:t> </a:t>
            </a:r>
            <a:r>
              <a:rPr lang="en-US" dirty="0" err="1" smtClean="0"/>
              <a:t>stavovi</a:t>
            </a:r>
            <a:r>
              <a:rPr lang="en-US" dirty="0" smtClean="0"/>
              <a:t> </a:t>
            </a:r>
            <a:r>
              <a:rPr lang="en-US" dirty="0" err="1" smtClean="0"/>
              <a:t>prema</a:t>
            </a:r>
            <a:r>
              <a:rPr lang="en-US" dirty="0" smtClean="0"/>
              <a:t> </a:t>
            </a:r>
            <a:r>
              <a:rPr lang="en-US" dirty="0" err="1" smtClean="0"/>
              <a:t>osobama</a:t>
            </a:r>
            <a:r>
              <a:rPr lang="en-US" dirty="0" smtClean="0"/>
              <a:t> </a:t>
            </a:r>
            <a:r>
              <a:rPr lang="en-US" dirty="0" err="1" smtClean="0"/>
              <a:t>sa</a:t>
            </a:r>
            <a:r>
              <a:rPr lang="en-US" dirty="0" smtClean="0"/>
              <a:t> </a:t>
            </a:r>
            <a:r>
              <a:rPr lang="en-US" dirty="0" err="1" smtClean="0"/>
              <a:t>ometeno</a:t>
            </a:r>
            <a:r>
              <a:rPr lang="sr-Latn-RS" dirty="0" smtClean="0"/>
              <a:t>šću</a:t>
            </a:r>
            <a:endParaRPr lang="en-US" dirty="0"/>
          </a:p>
        </p:txBody>
      </p:sp>
      <p:sp>
        <p:nvSpPr>
          <p:cNvPr id="3" name="Subtitle 2"/>
          <p:cNvSpPr>
            <a:spLocks noGrp="1"/>
          </p:cNvSpPr>
          <p:nvPr>
            <p:ph type="subTitle" idx="1"/>
          </p:nvPr>
        </p:nvSpPr>
        <p:spPr/>
        <p:txBody>
          <a:bodyPr>
            <a:normAutofit/>
          </a:bodyPr>
          <a:lstStyle/>
          <a:p>
            <a:r>
              <a:rPr lang="en-US" sz="2800" i="1" dirty="0" smtClean="0"/>
              <a:t>Prof. </a:t>
            </a:r>
            <a:r>
              <a:rPr lang="en-US" sz="2800" i="1" dirty="0" err="1" smtClean="0"/>
              <a:t>dr</a:t>
            </a:r>
            <a:r>
              <a:rPr lang="en-US" sz="2800" i="1" dirty="0" smtClean="0"/>
              <a:t>  </a:t>
            </a:r>
            <a:r>
              <a:rPr lang="en-US" sz="2800" i="1" dirty="0" err="1" smtClean="0"/>
              <a:t>Vesna</a:t>
            </a:r>
            <a:r>
              <a:rPr lang="en-US" sz="2800" i="1" dirty="0" smtClean="0"/>
              <a:t> </a:t>
            </a:r>
            <a:r>
              <a:rPr lang="en-US" sz="2800" i="1" dirty="0" err="1" smtClean="0"/>
              <a:t>Radoman</a:t>
            </a:r>
            <a:endParaRPr lang="en-US" sz="2800" i="1" dirty="0" smtClean="0"/>
          </a:p>
          <a:p>
            <a:r>
              <a:rPr lang="en-US" sz="2000" i="1" dirty="0" err="1" smtClean="0"/>
              <a:t>Doktorske</a:t>
            </a:r>
            <a:r>
              <a:rPr lang="en-US" sz="2000" i="1" dirty="0" smtClean="0"/>
              <a:t> </a:t>
            </a:r>
            <a:r>
              <a:rPr lang="en-US" sz="2000" i="1" dirty="0" err="1" smtClean="0"/>
              <a:t>studije</a:t>
            </a:r>
            <a:endParaRPr lang="en-US" sz="2000" i="1" dirty="0" smtClean="0"/>
          </a:p>
          <a:p>
            <a:r>
              <a:rPr lang="en-US" sz="2800" i="1" dirty="0" smtClean="0"/>
              <a:t>F A S P E R</a:t>
            </a:r>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t>
            </a:r>
            <a:r>
              <a:rPr lang="sr-Latn-RS" dirty="0" smtClean="0"/>
              <a:t>tpornost predrasuda na promene</a:t>
            </a:r>
            <a:endParaRPr lang="en-US" dirty="0"/>
          </a:p>
        </p:txBody>
      </p:sp>
      <p:sp>
        <p:nvSpPr>
          <p:cNvPr id="3" name="Content Placeholder 2"/>
          <p:cNvSpPr>
            <a:spLocks noGrp="1"/>
          </p:cNvSpPr>
          <p:nvPr>
            <p:ph idx="1"/>
          </p:nvPr>
        </p:nvSpPr>
        <p:spPr/>
        <p:txBody>
          <a:bodyPr/>
          <a:lstStyle/>
          <a:p>
            <a:r>
              <a:rPr lang="sr-Latn-RS" dirty="0" smtClean="0"/>
              <a:t>Predrasude su uporne uprkos nedostatku racionalnih argumenata i teško se napuštaju jer postoji vrlo visok stepen uverenosti u njih</a:t>
            </a:r>
          </a:p>
          <a:p>
            <a:endParaRPr lang="sr-Latn-RS" dirty="0" smtClean="0"/>
          </a:p>
          <a:p>
            <a:r>
              <a:rPr lang="sr-Latn-RS" dirty="0" smtClean="0"/>
              <a:t>Fridrih N</a:t>
            </a:r>
            <a:r>
              <a:rPr lang="en-US" dirty="0" err="1" smtClean="0"/>
              <a:t>i</a:t>
            </a:r>
            <a:r>
              <a:rPr lang="sr-Latn-RS" dirty="0" smtClean="0"/>
              <a:t>če:” Uverenost je opasnija za istinu nego laž”</a:t>
            </a:r>
          </a:p>
          <a:p>
            <a:r>
              <a:rPr lang="sr-Latn-RS" dirty="0" smtClean="0"/>
              <a:t>“</a:t>
            </a:r>
            <a:r>
              <a:rPr lang="en-US" dirty="0" smtClean="0"/>
              <a:t>T</a:t>
            </a:r>
            <a:r>
              <a:rPr lang="sr-Latn-RS" dirty="0" smtClean="0"/>
              <a:t>eže je razbiti predrasude nego atom”</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Neutemeljenost, neopravdanost negativnog odnošenja</a:t>
            </a:r>
            <a:r>
              <a:rPr lang="en-US" dirty="0" smtClean="0"/>
              <a:t> </a:t>
            </a:r>
            <a:r>
              <a:rPr lang="en-US" dirty="0" err="1" smtClean="0"/>
              <a:t>kod</a:t>
            </a:r>
            <a:r>
              <a:rPr lang="en-US" dirty="0" smtClean="0"/>
              <a:t> </a:t>
            </a:r>
            <a:r>
              <a:rPr lang="en-US" dirty="0" err="1" smtClean="0"/>
              <a:t>predrasuda</a:t>
            </a:r>
            <a:r>
              <a:rPr lang="en-US" dirty="0" smtClean="0"/>
              <a:t> </a:t>
            </a:r>
            <a:r>
              <a:rPr lang="sr-Latn-RS" dirty="0" smtClean="0"/>
              <a:t>i</a:t>
            </a:r>
            <a:r>
              <a:rPr lang="en-US" dirty="0" smtClean="0"/>
              <a:t> </a:t>
            </a:r>
            <a:r>
              <a:rPr lang="en-US" dirty="0" err="1" smtClean="0"/>
              <a:t>kod</a:t>
            </a:r>
            <a:r>
              <a:rPr lang="en-US" dirty="0" smtClean="0"/>
              <a:t> </a:t>
            </a:r>
            <a:r>
              <a:rPr lang="sr-Latn-RS" dirty="0" smtClean="0"/>
              <a:t>z</a:t>
            </a:r>
            <a:r>
              <a:rPr lang="en-US" dirty="0" err="1" smtClean="0"/>
              <a:t>abluda</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sr-Latn-RS" dirty="0" smtClean="0"/>
              <a:t>Predrasude treba razlikovati od zabluda i pogrešnih uverenja</a:t>
            </a:r>
          </a:p>
          <a:p>
            <a:r>
              <a:rPr lang="sr-Latn-RS" dirty="0" smtClean="0"/>
              <a:t>Neki stavovi mogu se formirati neopravdanom generalizacijom ili zbog pogrešnog informisanja ali se oni razlikuju od predrasuda  jer se mogu promeniti kada saznamo nove činjenice koje su u suprotnosti sa ranije stečenim uverenjem.</a:t>
            </a:r>
          </a:p>
          <a:p>
            <a:r>
              <a:rPr lang="en-US" dirty="0" smtClean="0"/>
              <a:t>P</a:t>
            </a:r>
            <a:r>
              <a:rPr lang="sr-Latn-RS" dirty="0" smtClean="0"/>
              <a:t>redrasude , naprotiv karakteriše krutost, nefleksibilnost i otpor prema suprotnoj  argumentaciji i jaka neprijateljska osećanja (npr. mržnja)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t>
            </a:r>
            <a:r>
              <a:rPr lang="sr-Latn-RS" dirty="0" smtClean="0"/>
              <a:t>rupne predrasude kao što su one prema osobama sa ometenošću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a:t>
            </a:r>
            <a:r>
              <a:rPr lang="sr-Latn-RS" dirty="0" smtClean="0"/>
              <a:t>dlikuje generalizacija koja podrazumeva da svi pripadnici grupe odnosno svaki pojedinac u njoj ima negativne osobine koje se pripisuju čitavoj grupi</a:t>
            </a:r>
          </a:p>
          <a:p>
            <a:r>
              <a:rPr lang="sr-Latn-RS" dirty="0" smtClean="0"/>
              <a:t>Neko ko ima predrasude prema osobama sa ometenošću će svaku od njih, neutemeljeno bez obzira na njihove razlike smatrati npr. intelektualno  inferiornom, neodgovornom itd. jer te osobine prema njegovom mišljenju karakterišu čitavu grupu OSO(stereotipi)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tereotipi </a:t>
            </a:r>
            <a:endParaRPr lang="en-US" dirty="0"/>
          </a:p>
        </p:txBody>
      </p:sp>
      <p:sp>
        <p:nvSpPr>
          <p:cNvPr id="3" name="Content Placeholder 2"/>
          <p:cNvSpPr>
            <a:spLocks noGrp="1"/>
          </p:cNvSpPr>
          <p:nvPr>
            <p:ph idx="1"/>
          </p:nvPr>
        </p:nvSpPr>
        <p:spPr/>
        <p:txBody>
          <a:bodyPr>
            <a:normAutofit fontScale="92500"/>
          </a:bodyPr>
          <a:lstStyle/>
          <a:p>
            <a:r>
              <a:rPr lang="sr-Latn-RS" dirty="0" smtClean="0"/>
              <a:t>Stereotipi odražavaju šablonizovana</a:t>
            </a:r>
            <a:r>
              <a:rPr lang="en-US" dirty="0" smtClean="0"/>
              <a:t>, </a:t>
            </a:r>
            <a:r>
              <a:rPr lang="en-US" dirty="0" err="1" smtClean="0"/>
              <a:t>upro</a:t>
            </a:r>
            <a:r>
              <a:rPr lang="sr-Latn-RS" dirty="0" smtClean="0"/>
              <a:t>šć</a:t>
            </a:r>
            <a:r>
              <a:rPr lang="en-US" dirty="0" err="1" smtClean="0"/>
              <a:t>ena</a:t>
            </a:r>
            <a:r>
              <a:rPr lang="sr-Latn-RS" dirty="0" smtClean="0"/>
              <a:t> shvatanja i mišljenja u jednoj kulturi prepoznatljiva u vezi pojedinih društvenih grupa:</a:t>
            </a:r>
          </a:p>
          <a:p>
            <a:pPr>
              <a:buFontTx/>
              <a:buChar char="-"/>
            </a:pPr>
            <a:r>
              <a:rPr lang="en-US" dirty="0" smtClean="0"/>
              <a:t>Ž</a:t>
            </a:r>
            <a:r>
              <a:rPr lang="sr-Latn-RS" dirty="0" smtClean="0"/>
              <a:t>ene su loši vozači</a:t>
            </a:r>
          </a:p>
          <a:p>
            <a:pPr>
              <a:buFontTx/>
              <a:buChar char="-"/>
            </a:pPr>
            <a:r>
              <a:rPr lang="en-US" dirty="0" smtClean="0"/>
              <a:t>B</a:t>
            </a:r>
            <a:r>
              <a:rPr lang="sr-Latn-RS" dirty="0" smtClean="0"/>
              <a:t>elci su vredni a crnci lenji</a:t>
            </a:r>
          </a:p>
          <a:p>
            <a:pPr>
              <a:buFontTx/>
              <a:buChar char="-"/>
            </a:pPr>
            <a:r>
              <a:rPr lang="sr-Latn-RS" dirty="0" smtClean="0"/>
              <a:t>Jevreji su pohlepni</a:t>
            </a:r>
          </a:p>
          <a:p>
            <a:pPr>
              <a:buFontTx/>
              <a:buChar char="-"/>
            </a:pPr>
            <a:r>
              <a:rPr lang="sr-Latn-RS" dirty="0" smtClean="0"/>
              <a:t>Gluvi su intelektualno inferiorni</a:t>
            </a:r>
          </a:p>
          <a:p>
            <a:pPr>
              <a:buFontTx/>
              <a:buChar char="-"/>
            </a:pPr>
            <a:r>
              <a:rPr lang="sr-Latn-RS" dirty="0" smtClean="0"/>
              <a:t>Invalidi su ljudi lošeg karaktera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sr-Latn-RS" dirty="0" smtClean="0"/>
              <a:t>efinicija stereotipa</a:t>
            </a:r>
            <a:endParaRPr lang="en-US" dirty="0"/>
          </a:p>
        </p:txBody>
      </p:sp>
      <p:sp>
        <p:nvSpPr>
          <p:cNvPr id="3" name="Content Placeholder 2"/>
          <p:cNvSpPr>
            <a:spLocks noGrp="1"/>
          </p:cNvSpPr>
          <p:nvPr>
            <p:ph idx="1"/>
          </p:nvPr>
        </p:nvSpPr>
        <p:spPr/>
        <p:txBody>
          <a:bodyPr>
            <a:normAutofit fontScale="92500"/>
          </a:bodyPr>
          <a:lstStyle/>
          <a:p>
            <a:r>
              <a:rPr lang="en-US" dirty="0" err="1" smtClean="0"/>
              <a:t>Lipman</a:t>
            </a:r>
            <a:r>
              <a:rPr lang="sr-Latn-RS" dirty="0" smtClean="0"/>
              <a:t>, koji je kreator ovog termina, definisao je stereotipe kao predstave u našim glavama koje nam pružaju okvire za objašnjenje događaja o kojima smo tek delimično informisani</a:t>
            </a:r>
          </a:p>
          <a:p>
            <a:r>
              <a:rPr lang="sr-Latn-RS" dirty="0" smtClean="0"/>
              <a:t>Trebješanin i sar. :stereotipi (“krut otisak”) su ukalupljene predstave, klišetirana shvatanja o određenim socijalnim objektima koja su u datom društvu široko rasprostranjena, a stiču se socijalizacijom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sihološko o objašnjenje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t>
            </a:r>
            <a:r>
              <a:rPr lang="sr-Latn-RS" dirty="0" smtClean="0"/>
              <a:t>judi imaju </a:t>
            </a:r>
            <a:r>
              <a:rPr lang="sr-Latn-RS" dirty="0" smtClean="0">
                <a:solidFill>
                  <a:schemeClr val="tx2">
                    <a:lumMod val="60000"/>
                    <a:lumOff val="40000"/>
                  </a:schemeClr>
                </a:solidFill>
              </a:rPr>
              <a:t>potrebu  za kategorizacijom </a:t>
            </a:r>
            <a:r>
              <a:rPr lang="sr-Latn-RS" dirty="0" smtClean="0"/>
              <a:t>pojava sa kojima se sreću kao i </a:t>
            </a:r>
            <a:r>
              <a:rPr lang="sr-Latn-RS" dirty="0" smtClean="0">
                <a:solidFill>
                  <a:schemeClr val="tx2">
                    <a:lumMod val="60000"/>
                    <a:lumOff val="40000"/>
                  </a:schemeClr>
                </a:solidFill>
              </a:rPr>
              <a:t>potrebu da predviđaju </a:t>
            </a:r>
            <a:r>
              <a:rPr lang="sr-Latn-RS" dirty="0" smtClean="0"/>
              <a:t>stvari na osnovu minimalnog broja indikacija. Jedan od mogućih načina odnošenja jeste stereotipizacija kao kognitivni proces</a:t>
            </a:r>
          </a:p>
          <a:p>
            <a:r>
              <a:rPr lang="sr-Latn-RS" dirty="0" smtClean="0">
                <a:solidFill>
                  <a:schemeClr val="tx2">
                    <a:lumMod val="60000"/>
                    <a:lumOff val="40000"/>
                  </a:schemeClr>
                </a:solidFill>
              </a:rPr>
              <a:t>Potreba za redom i sigur</a:t>
            </a:r>
            <a:r>
              <a:rPr lang="sr-Latn-RS" dirty="0" smtClean="0"/>
              <a:t>nošću</a:t>
            </a:r>
          </a:p>
          <a:p>
            <a:endParaRPr lang="sr-Latn-RS" dirty="0" smtClean="0"/>
          </a:p>
          <a:p>
            <a:r>
              <a:rPr lang="en-US" dirty="0" smtClean="0"/>
              <a:t>M</a:t>
            </a:r>
            <a:r>
              <a:rPr lang="sr-Latn-RS" dirty="0" smtClean="0"/>
              <a:t>ogućnost organizacije raznolikih podataka i preferenci u koherentnu šemu ili kalup </a:t>
            </a:r>
            <a:r>
              <a:rPr lang="sr-Latn-RS" dirty="0" smtClean="0">
                <a:solidFill>
                  <a:schemeClr val="tx2">
                    <a:lumMod val="60000"/>
                    <a:lumOff val="40000"/>
                  </a:schemeClr>
                </a:solidFill>
              </a:rPr>
              <a:t>smanjuje</a:t>
            </a:r>
            <a:r>
              <a:rPr lang="sr-Latn-RS" dirty="0" smtClean="0"/>
              <a:t> </a:t>
            </a:r>
            <a:r>
              <a:rPr lang="sr-Latn-RS" dirty="0" smtClean="0">
                <a:solidFill>
                  <a:schemeClr val="tx2">
                    <a:lumMod val="60000"/>
                    <a:lumOff val="40000"/>
                  </a:schemeClr>
                </a:solidFill>
              </a:rPr>
              <a:t>nesigurnost i stres </a:t>
            </a:r>
            <a:r>
              <a:rPr lang="sr-Latn-RS" dirty="0" smtClean="0"/>
              <a:t>koji nastaje usled stalnog procenjivanja svih draži u cilju ispravnog reagovanja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tigma – pojam koji uvodi </a:t>
            </a:r>
            <a:br>
              <a:rPr lang="sr-Latn-RS" dirty="0" smtClean="0"/>
            </a:br>
            <a:r>
              <a:rPr lang="sr-Latn-RS" dirty="0" smtClean="0"/>
              <a:t>Ervin Gofman(Goffman 1963) u svojoj teoriji etiketiranja</a:t>
            </a:r>
            <a:endParaRPr lang="en-US" dirty="0"/>
          </a:p>
        </p:txBody>
      </p:sp>
      <p:sp>
        <p:nvSpPr>
          <p:cNvPr id="3" name="Content Placeholder 2"/>
          <p:cNvSpPr>
            <a:spLocks noGrp="1"/>
          </p:cNvSpPr>
          <p:nvPr>
            <p:ph idx="1"/>
          </p:nvPr>
        </p:nvSpPr>
        <p:spPr/>
        <p:txBody>
          <a:bodyPr>
            <a:normAutofit fontScale="62500" lnSpcReduction="20000"/>
          </a:bodyPr>
          <a:lstStyle/>
          <a:p>
            <a:endParaRPr lang="sr-Latn-RS" dirty="0" smtClean="0"/>
          </a:p>
          <a:p>
            <a:r>
              <a:rPr lang="en-US" sz="3800" dirty="0" smtClean="0"/>
              <a:t>Stigma je</a:t>
            </a:r>
            <a:r>
              <a:rPr lang="sr-Latn-RS" sz="3800" dirty="0" smtClean="0"/>
              <a:t> negativno</a:t>
            </a:r>
            <a:r>
              <a:rPr lang="en-US" sz="3800" dirty="0" smtClean="0"/>
              <a:t> </a:t>
            </a:r>
            <a:r>
              <a:rPr lang="en-US" sz="3800" dirty="0" err="1" smtClean="0"/>
              <a:t>dru</a:t>
            </a:r>
            <a:r>
              <a:rPr lang="sr-Latn-RS" sz="3800" dirty="0" smtClean="0"/>
              <a:t>š</a:t>
            </a:r>
            <a:r>
              <a:rPr lang="en-US" sz="3800" dirty="0" err="1" smtClean="0"/>
              <a:t>tveno</a:t>
            </a:r>
            <a:r>
              <a:rPr lang="sr-Latn-RS" sz="3800" dirty="0" smtClean="0"/>
              <a:t> obeležavanje,</a:t>
            </a:r>
            <a:r>
              <a:rPr lang="en-US" sz="3800" dirty="0" smtClean="0"/>
              <a:t> </a:t>
            </a:r>
            <a:r>
              <a:rPr lang="sr-Latn-RS" sz="3800" dirty="0" smtClean="0"/>
              <a:t>ž</a:t>
            </a:r>
            <a:r>
              <a:rPr lang="en-US" sz="3800" dirty="0" err="1" smtClean="0"/>
              <a:t>igosanje</a:t>
            </a:r>
            <a:r>
              <a:rPr lang="sr-Latn-RS" sz="3800" dirty="0" smtClean="0"/>
              <a:t> kojim se postiže diskreditovanje pojedinca ili neke društvene grupe  koja se proglašava društveno nepoželjnom i smatra se da se ne uklapa u društvo zbog svog hendikepa, mentalne bolesti , rasne ili etničke pripadnosti ili ima socijalni hendikep (činjenica da je neko bio  u zatvoru).</a:t>
            </a:r>
          </a:p>
          <a:p>
            <a:r>
              <a:rPr lang="sr-Latn-RS" sz="3800" dirty="0" smtClean="0"/>
              <a:t>Gofman razlikuje tri vrste stigmi na osnovu kojih se vrši diskreditovanje :</a:t>
            </a:r>
          </a:p>
          <a:p>
            <a:pPr>
              <a:buNone/>
            </a:pPr>
            <a:r>
              <a:rPr lang="sr-Latn-RS" sz="3800" dirty="0" smtClean="0"/>
              <a:t>     1. telesni nedostaci (slepoća,gluvoća , hromost),</a:t>
            </a:r>
          </a:p>
          <a:p>
            <a:pPr>
              <a:buNone/>
            </a:pPr>
            <a:r>
              <a:rPr lang="sr-Latn-RS" sz="3800" dirty="0" smtClean="0"/>
              <a:t>     2.karakterni nedostaci (alkoholizam prostitucija, homoseksualizam),</a:t>
            </a:r>
          </a:p>
          <a:p>
            <a:pPr>
              <a:buNone/>
            </a:pPr>
            <a:r>
              <a:rPr lang="sr-Latn-RS" sz="3800" dirty="0" smtClean="0"/>
              <a:t>     3.grupni  ili tribalni nedostaci (rasa,nacionalnost,religija,siroma</a:t>
            </a:r>
            <a:r>
              <a:rPr lang="sr-Latn-RS" dirty="0" smtClean="0"/>
              <a:t>š.)</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
            </a:r>
            <a:br>
              <a:rPr lang="sr-Latn-RS" dirty="0" smtClean="0"/>
            </a:br>
            <a:r>
              <a:rPr lang="sr-Latn-RS" dirty="0" smtClean="0"/>
              <a:t>Bihejvioralna komponenta negativnog stava i predrasude je:</a:t>
            </a:r>
            <a:br>
              <a:rPr lang="sr-Latn-RS" dirty="0" smtClean="0"/>
            </a:br>
            <a:r>
              <a:rPr lang="sr-Latn-RS" dirty="0" smtClean="0"/>
              <a:t/>
            </a:r>
            <a:br>
              <a:rPr lang="sr-Latn-RS" dirty="0" smtClean="0"/>
            </a:br>
            <a:endParaRPr lang="en-US" dirty="0"/>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D</a:t>
            </a:r>
            <a:r>
              <a:rPr lang="sr-Latn-RS" dirty="0" smtClean="0">
                <a:solidFill>
                  <a:schemeClr val="tx2">
                    <a:lumMod val="60000"/>
                    <a:lumOff val="40000"/>
                  </a:schemeClr>
                </a:solidFill>
              </a:rPr>
              <a:t>iskriminatorsko ponašanje </a:t>
            </a:r>
            <a:r>
              <a:rPr lang="sr-Latn-RS" dirty="0" smtClean="0"/>
              <a:t>pojedinaca i društva  kreće  se od nezainteresovanog odnosa i “okretanja glave od”, ogovaranja, preko ismevanja, javno ispoljenog omalovažavanja, proganjanja do njihovog izdvajanja u geta , maltretiranja , zlostavljanja i u najekstremnijem vidu do ubijanja.</a:t>
            </a:r>
          </a:p>
          <a:p>
            <a:pPr>
              <a:buNone/>
            </a:pPr>
            <a:r>
              <a:rPr lang="sr-Latn-R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Č</a:t>
            </a:r>
            <a:r>
              <a:rPr lang="sr-Latn-RS" dirty="0" smtClean="0"/>
              <a:t>esti  oblici odnošenja</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lumMod val="60000"/>
                    <a:lumOff val="40000"/>
                  </a:schemeClr>
                </a:solidFill>
              </a:rPr>
              <a:t>J</a:t>
            </a:r>
            <a:r>
              <a:rPr lang="sr-Latn-RS" dirty="0" smtClean="0">
                <a:solidFill>
                  <a:schemeClr val="tx2">
                    <a:lumMod val="60000"/>
                    <a:lumOff val="40000"/>
                  </a:schemeClr>
                </a:solidFill>
              </a:rPr>
              <a:t>ake emocije </a:t>
            </a:r>
            <a:r>
              <a:rPr lang="sr-Latn-RS" dirty="0" smtClean="0"/>
              <a:t>mržnje, prezira, gađenja</a:t>
            </a:r>
          </a:p>
          <a:p>
            <a:r>
              <a:rPr lang="sr-Latn-RS" dirty="0" smtClean="0"/>
              <a:t> </a:t>
            </a:r>
            <a:r>
              <a:rPr lang="sr-Latn-RS" dirty="0" smtClean="0">
                <a:solidFill>
                  <a:schemeClr val="tx2">
                    <a:lumMod val="60000"/>
                    <a:lumOff val="40000"/>
                  </a:schemeClr>
                </a:solidFill>
              </a:rPr>
              <a:t>Bihejvioralo</a:t>
            </a:r>
            <a:r>
              <a:rPr lang="sr-Latn-RS" dirty="0" smtClean="0"/>
              <a:t> :</a:t>
            </a:r>
            <a:r>
              <a:rPr lang="en-US" dirty="0" smtClean="0"/>
              <a:t>O</a:t>
            </a:r>
            <a:r>
              <a:rPr lang="sr-Latn-RS" dirty="0" smtClean="0"/>
              <a:t>malovažavanje, ismevanje,     </a:t>
            </a:r>
          </a:p>
          <a:p>
            <a:pPr>
              <a:buNone/>
            </a:pPr>
            <a:r>
              <a:rPr lang="sr-Latn-RS" dirty="0" smtClean="0"/>
              <a:t>     segregacija , ostrakizam (proterivanje), getoizacija, zlostavljanje, ubijanje (npr. genocid)</a:t>
            </a:r>
            <a:endParaRPr lang="en-US" dirty="0" smtClean="0"/>
          </a:p>
          <a:p>
            <a:r>
              <a:rPr lang="en-US" dirty="0" err="1" smtClean="0"/>
              <a:t>Mnoge</a:t>
            </a:r>
            <a:r>
              <a:rPr lang="en-US" dirty="0" smtClean="0"/>
              <a:t> </a:t>
            </a:r>
            <a:r>
              <a:rPr lang="en-US" dirty="0" err="1" smtClean="0"/>
              <a:t>studije</a:t>
            </a:r>
            <a:r>
              <a:rPr lang="en-US" dirty="0" smtClean="0"/>
              <a:t> </a:t>
            </a:r>
            <a:r>
              <a:rPr lang="sr-Latn-RS" dirty="0" smtClean="0"/>
              <a:t>po</a:t>
            </a:r>
            <a:r>
              <a:rPr lang="en-US" dirty="0" smtClean="0"/>
              <a:t>ka</a:t>
            </a:r>
            <a:r>
              <a:rPr lang="sr-Latn-RS" dirty="0" smtClean="0"/>
              <a:t>zuju da su osobe sa ometenošću izložene mnogo većoj verovatnoći zlostavljanja od neometenih i češće su žrtve nasilja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Pogodni uslovi za javljanje predrasuda</a:t>
            </a:r>
            <a:endParaRPr lang="en-US" dirty="0"/>
          </a:p>
        </p:txBody>
      </p:sp>
      <p:sp>
        <p:nvSpPr>
          <p:cNvPr id="3" name="Content Placeholder 2"/>
          <p:cNvSpPr>
            <a:spLocks noGrp="1"/>
          </p:cNvSpPr>
          <p:nvPr>
            <p:ph idx="1"/>
          </p:nvPr>
        </p:nvSpPr>
        <p:spPr/>
        <p:txBody>
          <a:bodyPr/>
          <a:lstStyle/>
          <a:p>
            <a:endParaRPr lang="sr-Latn-RS" dirty="0" smtClean="0"/>
          </a:p>
          <a:p>
            <a:pPr>
              <a:buNone/>
            </a:pPr>
            <a:r>
              <a:rPr lang="sr-Latn-RS" dirty="0" smtClean="0"/>
              <a:t>Mogu se podeliti u tri grupe:</a:t>
            </a:r>
          </a:p>
          <a:p>
            <a:pPr>
              <a:buNone/>
            </a:pPr>
            <a:endParaRPr lang="sr-Latn-RS" dirty="0" smtClean="0"/>
          </a:p>
          <a:p>
            <a:pPr marL="514350" indent="-514350">
              <a:buAutoNum type="arabicPeriod"/>
            </a:pPr>
            <a:r>
              <a:rPr lang="en-US" dirty="0" smtClean="0"/>
              <a:t>S</a:t>
            </a:r>
            <a:r>
              <a:rPr lang="sr-Latn-RS" dirty="0" smtClean="0"/>
              <a:t>ocijalni uslovi</a:t>
            </a:r>
          </a:p>
          <a:p>
            <a:pPr marL="514350" indent="-514350">
              <a:buAutoNum type="arabicPeriod"/>
            </a:pPr>
            <a:r>
              <a:rPr lang="en-US" dirty="0" smtClean="0"/>
              <a:t>P</a:t>
            </a:r>
            <a:r>
              <a:rPr lang="sr-Latn-RS" dirty="0" smtClean="0"/>
              <a:t>sihološki uslovi</a:t>
            </a:r>
          </a:p>
          <a:p>
            <a:pPr marL="514350" indent="-514350">
              <a:buAutoNum type="arabicPeriod"/>
            </a:pPr>
            <a:r>
              <a:rPr lang="en-US" dirty="0" smtClean="0"/>
              <a:t>B</a:t>
            </a:r>
            <a:r>
              <a:rPr lang="sr-Latn-RS" dirty="0" smtClean="0"/>
              <a:t>iološki uslovi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Društvo i pojedinci su nosioci predrasuda i negativnih stavova</a:t>
            </a:r>
            <a:endParaRPr lang="en-US" dirty="0"/>
          </a:p>
        </p:txBody>
      </p:sp>
      <p:sp>
        <p:nvSpPr>
          <p:cNvPr id="3" name="Content Placeholder 2"/>
          <p:cNvSpPr>
            <a:spLocks noGrp="1"/>
          </p:cNvSpPr>
          <p:nvPr>
            <p:ph idx="1"/>
          </p:nvPr>
        </p:nvSpPr>
        <p:spPr/>
        <p:txBody>
          <a:bodyPr>
            <a:normAutofit lnSpcReduction="10000"/>
          </a:bodyPr>
          <a:lstStyle/>
          <a:p>
            <a:r>
              <a:rPr lang="sr-Latn-RS" dirty="0" smtClean="0"/>
              <a:t>Društvo kao celina i neki individualizovani pojedinci imaju često prikrivene ili otvoreno izražene predrasude prema osobama sa ometenošću (OSO) i vrše diskriminaciju prema njima.</a:t>
            </a:r>
          </a:p>
          <a:p>
            <a:r>
              <a:rPr lang="sr-Latn-RS" dirty="0" smtClean="0"/>
              <a:t>U svakom društvu postoje manje ili više određena verovanja i stereotipi o ljudima koji su različiti a naročito onima koji su pripadnici manjinskih i marginalnih grupa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1. </a:t>
            </a:r>
            <a:r>
              <a:rPr lang="en-US" dirty="0" smtClean="0"/>
              <a:t>S</a:t>
            </a:r>
            <a:r>
              <a:rPr lang="sr-Latn-RS" dirty="0" smtClean="0"/>
              <a:t>ocijalni uslovi</a:t>
            </a:r>
            <a:endParaRPr lang="en-US" dirty="0"/>
          </a:p>
        </p:txBody>
      </p:sp>
      <p:sp>
        <p:nvSpPr>
          <p:cNvPr id="3" name="Content Placeholder 2"/>
          <p:cNvSpPr>
            <a:spLocks noGrp="1"/>
          </p:cNvSpPr>
          <p:nvPr>
            <p:ph idx="1"/>
          </p:nvPr>
        </p:nvSpPr>
        <p:spPr/>
        <p:txBody>
          <a:bodyPr>
            <a:normAutofit lnSpcReduction="10000"/>
          </a:bodyPr>
          <a:lstStyle/>
          <a:p>
            <a:r>
              <a:rPr lang="en-US" dirty="0" smtClean="0"/>
              <a:t>D</a:t>
            </a:r>
            <a:r>
              <a:rPr lang="sr-Latn-RS" dirty="0" smtClean="0"/>
              <a:t>ruštveno ekonomski i kulturni uslovi u kojima odrasta i funkcioniše pojedinac</a:t>
            </a:r>
          </a:p>
          <a:p>
            <a:r>
              <a:rPr lang="en-US" dirty="0" smtClean="0"/>
              <a:t>S</a:t>
            </a:r>
            <a:r>
              <a:rPr lang="sr-Latn-RS" dirty="0" smtClean="0"/>
              <a:t>ocijalizacija: učenje i usvajanje društvenih normi i stavova  sredine u kojoj se odrasta ili duže boravi i konformiranje ovim stavovima. Učenje se najčešće odvija Bandurinim tipom učenja po modelu</a:t>
            </a:r>
          </a:p>
          <a:p>
            <a:r>
              <a:rPr lang="en-US" dirty="0" smtClean="0"/>
              <a:t>S</a:t>
            </a:r>
            <a:r>
              <a:rPr lang="sr-Latn-RS" dirty="0" smtClean="0"/>
              <a:t>ociolozi, antropolozi  i psiholozi interesuju se za ove uslove i proučavaju ih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r>
              <a:rPr lang="sr-Latn-RS" dirty="0" smtClean="0"/>
              <a:t>konomski uslovi</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Nepovoljni ekonomski uslovi kao što je slab ekonomski položaj, ekonomska kriza u društvu ekonomska kompeticija, nezaposlenost ekonomska eksploatacija</a:t>
            </a:r>
            <a:r>
              <a:rPr lang="en-US" dirty="0" smtClean="0"/>
              <a:t>,</a:t>
            </a:r>
            <a:r>
              <a:rPr lang="sr-Latn-RS" dirty="0" smtClean="0"/>
              <a:t> pogoduju stvaranju predrasuda</a:t>
            </a:r>
          </a:p>
          <a:p>
            <a:r>
              <a:rPr lang="sr-Latn-RS" dirty="0" smtClean="0"/>
              <a:t>Kod ljudi sa niskim ili opadajućim društvenim i ekonomskim statusom češća je sklonost ka predrasudama</a:t>
            </a:r>
          </a:p>
          <a:p>
            <a:r>
              <a:rPr lang="sr-Latn-RS" dirty="0" smtClean="0"/>
              <a:t>U ekonomskoj krizi ili u situacijama prirodnih katastrofa (glad, poplave, zemljotres)  često se proširuje uverenje da su za te nevolje krive određene grupe i prema njima se pojačavaju predrasude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ulturološki faktori</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U nekim društvenim zajednicama postoji institucionalizacija predrasuda prema određenoj manjini ili grupi. Diskriminacija prema njima je sastavni deo takvih kultura koju smatraju nečim normalnim </a:t>
            </a:r>
            <a:r>
              <a:rPr lang="en-US" dirty="0" smtClean="0"/>
              <a:t>, </a:t>
            </a:r>
            <a:r>
              <a:rPr lang="en-US" dirty="0" err="1" smtClean="0"/>
              <a:t>tj</a:t>
            </a:r>
            <a:r>
              <a:rPr lang="en-US" dirty="0" smtClean="0"/>
              <a:t>. ne</a:t>
            </a:r>
            <a:r>
              <a:rPr lang="sr-Latn-RS" dirty="0" smtClean="0"/>
              <a:t>č</a:t>
            </a:r>
            <a:r>
              <a:rPr lang="en-US" dirty="0" err="1" smtClean="0"/>
              <a:t>im</a:t>
            </a:r>
            <a:r>
              <a:rPr lang="en-US" dirty="0" smtClean="0"/>
              <a:t> </a:t>
            </a:r>
            <a:r>
              <a:rPr lang="sr-Latn-RS" dirty="0" smtClean="0"/>
              <a:t>što se samo po sebi podrazumeva.</a:t>
            </a:r>
          </a:p>
          <a:p>
            <a:r>
              <a:rPr lang="sr-Latn-RS" dirty="0" smtClean="0"/>
              <a:t>Antropolog Klakhohn smatra da je za svaku društvenu strukturu od kamenog doba do danas karakteristično da se neke kategorije ljudi progone i da se takav progon smatra prirodnim i opravdanim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 </a:t>
            </a:r>
            <a:r>
              <a:rPr lang="en-US" dirty="0" smtClean="0"/>
              <a:t>B</a:t>
            </a:r>
            <a:r>
              <a:rPr lang="sr-Latn-RS" dirty="0" smtClean="0"/>
              <a:t>iološki faktori</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Evolucioni psiholozi su utvrdili da životinje imaju izraženu tendenciju povoljnijeg odnošenja prema genetski sličnim životinjama, a pokazuju strah i prezir prema genetski različitim organizmima čak i kada im oni nisu nikad naneli neku štetu.</a:t>
            </a:r>
          </a:p>
          <a:p>
            <a:r>
              <a:rPr lang="sr-Latn-RS" dirty="0" smtClean="0"/>
              <a:t>Predrasude bi dakle mogle i da se povežu sa biološkom prirodom i mehanizmima biološkog preživljavanja</a:t>
            </a:r>
          </a:p>
          <a:p>
            <a:r>
              <a:rPr lang="en-US" dirty="0" smtClean="0"/>
              <a:t>I</a:t>
            </a:r>
            <a:r>
              <a:rPr lang="sr-Latn-RS" dirty="0" smtClean="0"/>
              <a:t>nstiktivistička teorija o urođenoj agresivnosti takođe se ovde uklapa</a:t>
            </a:r>
          </a:p>
          <a:p>
            <a:r>
              <a:rPr lang="sr-Latn-RS" dirty="0" smtClean="0"/>
              <a:t>Većina socijalnih psihologa na suprot evolucionim, smatra da se predrasude stiču učenjem, socijalizacijom</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3. </a:t>
            </a:r>
            <a:r>
              <a:rPr lang="en-US" dirty="0" smtClean="0"/>
              <a:t>P</a:t>
            </a:r>
            <a:r>
              <a:rPr lang="sr-Latn-RS" dirty="0" smtClean="0"/>
              <a:t>sihološko poreklo predrasuda je u ličnosti određenih osoba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a:t>
            </a:r>
            <a:r>
              <a:rPr lang="sr-Latn-RS" dirty="0" smtClean="0"/>
              <a:t>ugotrajno stanje frustracije koja rađa agresiju i ta agresija traži svoj objekat koji je obično nezaštićen </a:t>
            </a:r>
            <a:r>
              <a:rPr lang="en-US" dirty="0" smtClean="0"/>
              <a:t>. </a:t>
            </a:r>
            <a:r>
              <a:rPr lang="en-US" dirty="0" err="1" smtClean="0"/>
              <a:t>Teorija</a:t>
            </a:r>
            <a:r>
              <a:rPr lang="en-US" dirty="0" smtClean="0"/>
              <a:t> </a:t>
            </a:r>
            <a:r>
              <a:rPr lang="sr-Latn-RS" dirty="0" smtClean="0"/>
              <a:t>ž</a:t>
            </a:r>
            <a:r>
              <a:rPr lang="en-US" dirty="0" err="1" smtClean="0"/>
              <a:t>rtvenog</a:t>
            </a:r>
            <a:r>
              <a:rPr lang="en-US" dirty="0" smtClean="0"/>
              <a:t> </a:t>
            </a:r>
            <a:r>
              <a:rPr lang="en-US" dirty="0" err="1" smtClean="0"/>
              <a:t>jarca</a:t>
            </a:r>
            <a:r>
              <a:rPr lang="sr-Latn-RS" dirty="0" smtClean="0"/>
              <a:t> (frustracija-agresija)</a:t>
            </a:r>
          </a:p>
          <a:p>
            <a:r>
              <a:rPr lang="en-US" dirty="0" smtClean="0"/>
              <a:t>O</a:t>
            </a:r>
            <a:r>
              <a:rPr lang="sr-Latn-RS" dirty="0" smtClean="0"/>
              <a:t>sećanje manje vrednosti (kompleks inferiornosti) koje se projektuje (mehanizmom odbrane) na manjinsku grupu. On sopstvene nepoželjne osobine i slabosti projektuje na spoljne objekte (pojedince i grupe). Predrasude koje imaju dubok koren u ličnosti , u nagomilanoj agresivnosti i osećanju inferiornosti predstavljaju sredstvo za ublažavanje ličnih tegoba i deo su strukture  ličnosti pa se najteže suzbijaju i otklanjaju.</a:t>
            </a:r>
          </a:p>
          <a:p>
            <a:r>
              <a:rPr lang="sr-Latn-RS" dirty="0" smtClean="0"/>
              <a:t>Nedostatak ličnog identiteta i ličnog samopotvrđivanja, identifikovanje sa grupom (kolektivni identitet)  može biti negativno usmeren izvan grupe. Osoba teži da njegovo “niko” postane “neko”kroz identifikaciju sa određenom grupom koju doživljava superiornom i kao deo sopstvene ličnosti. Ovakva jaka identifikacija ne retko je potencirana neprijateljstvom prema drugim grupama koje se opažaju kao inferiorne i suprotnost sopstvenoj superiornoj grupi.</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t>
            </a:r>
            <a:endParaRPr lang="en-US" dirty="0"/>
          </a:p>
        </p:txBody>
      </p:sp>
      <p:sp>
        <p:nvSpPr>
          <p:cNvPr id="3" name="Content Placeholder 2"/>
          <p:cNvSpPr>
            <a:spLocks noGrp="1"/>
          </p:cNvSpPr>
          <p:nvPr>
            <p:ph idx="1"/>
          </p:nvPr>
        </p:nvSpPr>
        <p:spPr/>
        <p:txBody>
          <a:bodyPr/>
          <a:lstStyle/>
          <a:p>
            <a:r>
              <a:rPr lang="sr-Latn-RS" dirty="0" smtClean="0"/>
              <a:t>Tomas Sas(antipsihijatrijski pokret): društvo ima potrebu da neprestano proizvodi “žrtvene jarce” odnosno određene marginalne grupe proglašava manje vrednim kako bi dominantne grupe naspram njih zadobile pozitivnu vrednost”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Trebješanin i sar.</a:t>
            </a:r>
            <a:r>
              <a:rPr lang="en-US" dirty="0" smtClean="0"/>
              <a:t>(2008)</a:t>
            </a:r>
            <a:endParaRPr lang="en-US" dirty="0"/>
          </a:p>
        </p:txBody>
      </p:sp>
      <p:sp>
        <p:nvSpPr>
          <p:cNvPr id="3" name="Content Placeholder 2"/>
          <p:cNvSpPr>
            <a:spLocks noGrp="1"/>
          </p:cNvSpPr>
          <p:nvPr>
            <p:ph idx="1"/>
          </p:nvPr>
        </p:nvSpPr>
        <p:spPr/>
        <p:txBody>
          <a:bodyPr/>
          <a:lstStyle/>
          <a:p>
            <a:r>
              <a:rPr lang="sr-Latn-RS" dirty="0" smtClean="0"/>
              <a:t>Glavna psihološka funkcija predrasude na ličnom planu jeste kompenzacija osećanja lične inferiornosti i očuvanje samopoštovanja kao i pražnjenje agresivnosti, a na društvenom da doprinese homogenizaciji i mobilizaciji grupe kao i pojačavanju antagonizma i mržnje prema drugim zajednicama (nacionalnim, verskim), naročito u periodima sukoba.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Nikola Rot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sr-Latn-RS" dirty="0" smtClean="0"/>
              <a:t>Predpostavlja tri opšte karakteristike ljudske prirode koje su relevantne za nastanak i širenje predrasuda:</a:t>
            </a:r>
          </a:p>
          <a:p>
            <a:r>
              <a:rPr lang="en-US" dirty="0" smtClean="0"/>
              <a:t>V</a:t>
            </a:r>
            <a:r>
              <a:rPr lang="sr-Latn-RS" dirty="0" smtClean="0"/>
              <a:t>ezanost za grupu</a:t>
            </a:r>
          </a:p>
          <a:p>
            <a:r>
              <a:rPr lang="en-US" dirty="0" smtClean="0"/>
              <a:t>S</a:t>
            </a:r>
            <a:r>
              <a:rPr lang="sr-Latn-RS" dirty="0" smtClean="0"/>
              <a:t>klonost ka neosnovanim generalizacijama</a:t>
            </a:r>
          </a:p>
          <a:p>
            <a:r>
              <a:rPr lang="en-US" dirty="0" smtClean="0"/>
              <a:t>A</a:t>
            </a:r>
            <a:r>
              <a:rPr lang="sr-Latn-RS" dirty="0" smtClean="0"/>
              <a:t>gresivnost kao reakcija na nezadovoljenje različitih potreba i želja </a:t>
            </a:r>
          </a:p>
          <a:p>
            <a:pPr>
              <a:buNone/>
            </a:pPr>
            <a:r>
              <a:rPr lang="sr-Latn-RS" dirty="0" smtClean="0"/>
              <a:t>Ovo su potencijalne (ne i obavezne) karakteristike koje mogu dovesti do predrasuda</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N</a:t>
            </a:r>
            <a:r>
              <a:rPr lang="sr-Latn-RS" dirty="0" smtClean="0"/>
              <a:t>egativni stavovi</a:t>
            </a:r>
            <a:r>
              <a:rPr lang="en-US" dirty="0" smtClean="0"/>
              <a:t> </a:t>
            </a:r>
            <a:r>
              <a:rPr lang="sr-Latn-RS" dirty="0" smtClean="0"/>
              <a:t>o </a:t>
            </a:r>
            <a:r>
              <a:rPr lang="en-US" dirty="0" err="1" smtClean="0"/>
              <a:t>ometenosti</a:t>
            </a:r>
            <a:endParaRPr lang="en-US" dirty="0" smtClean="0"/>
          </a:p>
        </p:txBody>
      </p:sp>
      <p:sp>
        <p:nvSpPr>
          <p:cNvPr id="25603" name="Content Placeholder 2"/>
          <p:cNvSpPr>
            <a:spLocks noGrp="1"/>
          </p:cNvSpPr>
          <p:nvPr>
            <p:ph idx="1"/>
          </p:nvPr>
        </p:nvSpPr>
        <p:spPr/>
        <p:txBody>
          <a:bodyPr/>
          <a:lstStyle/>
          <a:p>
            <a:pPr>
              <a:buNone/>
            </a:pPr>
            <a:endParaRPr lang="en-US" dirty="0" smtClean="0"/>
          </a:p>
          <a:p>
            <a:pPr>
              <a:buNone/>
            </a:pPr>
            <a:r>
              <a:rPr lang="en-US" dirty="0" err="1" smtClean="0"/>
              <a:t>Negativni</a:t>
            </a:r>
            <a:r>
              <a:rPr lang="sr-Latn-RS" dirty="0" smtClean="0"/>
              <a:t>m</a:t>
            </a:r>
            <a:r>
              <a:rPr lang="en-US" dirty="0" smtClean="0"/>
              <a:t> </a:t>
            </a:r>
            <a:r>
              <a:rPr lang="en-US" dirty="0" err="1" smtClean="0"/>
              <a:t>stavovi</a:t>
            </a:r>
            <a:r>
              <a:rPr lang="sr-Latn-RS" dirty="0" smtClean="0"/>
              <a:t>ma</a:t>
            </a:r>
            <a:r>
              <a:rPr lang="en-US" dirty="0" smtClean="0"/>
              <a:t> </a:t>
            </a:r>
            <a:r>
              <a:rPr lang="en-US" dirty="0" err="1" smtClean="0"/>
              <a:t>i</a:t>
            </a:r>
            <a:r>
              <a:rPr lang="en-US" dirty="0" smtClean="0"/>
              <a:t> </a:t>
            </a:r>
            <a:r>
              <a:rPr lang="en-US" dirty="0" err="1" smtClean="0"/>
              <a:t>vrednosti</a:t>
            </a:r>
            <a:r>
              <a:rPr lang="sr-Latn-RS" dirty="0" smtClean="0"/>
              <a:t>ma</a:t>
            </a:r>
            <a:r>
              <a:rPr lang="en-US" dirty="0" smtClean="0"/>
              <a:t> </a:t>
            </a:r>
            <a:r>
              <a:rPr lang="en-US" dirty="0" err="1" smtClean="0"/>
              <a:t>prema</a:t>
            </a:r>
            <a:r>
              <a:rPr lang="en-US" dirty="0" smtClean="0"/>
              <a:t> OSO </a:t>
            </a:r>
            <a:r>
              <a:rPr lang="sr-Latn-RS" dirty="0" smtClean="0"/>
              <a:t>u društvu  doprinose</a:t>
            </a:r>
            <a:r>
              <a:rPr lang="en-US" dirty="0" smtClean="0"/>
              <a:t>:</a:t>
            </a:r>
          </a:p>
          <a:p>
            <a:pPr>
              <a:buFontTx/>
              <a:buNone/>
            </a:pPr>
            <a:r>
              <a:rPr lang="en-US" dirty="0" smtClean="0"/>
              <a:t> 1. </a:t>
            </a:r>
            <a:r>
              <a:rPr lang="en-US" dirty="0" err="1" smtClean="0"/>
              <a:t>priroda</a:t>
            </a:r>
            <a:r>
              <a:rPr lang="en-US" dirty="0" smtClean="0"/>
              <a:t> same </a:t>
            </a:r>
            <a:r>
              <a:rPr lang="en-US" dirty="0" err="1" smtClean="0"/>
              <a:t>ometenosti</a:t>
            </a:r>
            <a:r>
              <a:rPr lang="en-US" dirty="0" smtClean="0"/>
              <a:t> </a:t>
            </a:r>
            <a:r>
              <a:rPr lang="en-US" dirty="0" err="1" smtClean="0"/>
              <a:t>i</a:t>
            </a:r>
            <a:r>
              <a:rPr lang="en-US" dirty="0" smtClean="0"/>
              <a:t> </a:t>
            </a:r>
            <a:r>
              <a:rPr lang="en-US" dirty="0" err="1" smtClean="0"/>
              <a:t>ograničenja</a:t>
            </a:r>
            <a:r>
              <a:rPr lang="en-US" dirty="0" smtClean="0"/>
              <a:t> </a:t>
            </a:r>
            <a:r>
              <a:rPr lang="en-US" dirty="0" err="1" smtClean="0"/>
              <a:t>koja</a:t>
            </a:r>
            <a:r>
              <a:rPr lang="en-US" dirty="0" smtClean="0"/>
              <a:t> </a:t>
            </a:r>
            <a:r>
              <a:rPr lang="en-US" dirty="0" err="1" smtClean="0"/>
              <a:t>nameće</a:t>
            </a:r>
            <a:endParaRPr lang="en-US" dirty="0" smtClean="0"/>
          </a:p>
          <a:p>
            <a:pPr>
              <a:buFontTx/>
              <a:buNone/>
            </a:pPr>
            <a:r>
              <a:rPr lang="en-US" dirty="0" smtClean="0"/>
              <a:t>2. </a:t>
            </a:r>
            <a:r>
              <a:rPr lang="en-US" dirty="0" err="1" smtClean="0"/>
              <a:t>Negativni</a:t>
            </a:r>
            <a:r>
              <a:rPr lang="en-US" dirty="0" smtClean="0"/>
              <a:t> </a:t>
            </a:r>
            <a:r>
              <a:rPr lang="en-US" dirty="0" err="1" smtClean="0"/>
              <a:t>stavovi</a:t>
            </a:r>
            <a:r>
              <a:rPr lang="en-US" dirty="0" smtClean="0"/>
              <a:t> o </a:t>
            </a:r>
            <a:r>
              <a:rPr lang="en-US" dirty="0" err="1" smtClean="0"/>
              <a:t>sebi</a:t>
            </a:r>
            <a:r>
              <a:rPr lang="en-US" dirty="0" smtClean="0"/>
              <a:t> </a:t>
            </a:r>
            <a:r>
              <a:rPr lang="sr-Latn-RS" dirty="0" smtClean="0"/>
              <a:t>OSO</a:t>
            </a:r>
            <a:r>
              <a:rPr lang="en-US" dirty="0" smtClean="0"/>
              <a:t>( </a:t>
            </a:r>
            <a:r>
              <a:rPr lang="en-US" dirty="0" err="1" smtClean="0"/>
              <a:t>koji</a:t>
            </a:r>
            <a:r>
              <a:rPr lang="en-US" dirty="0" smtClean="0"/>
              <a:t> </a:t>
            </a:r>
            <a:r>
              <a:rPr lang="en-US" dirty="0" err="1" smtClean="0"/>
              <a:t>su</a:t>
            </a:r>
            <a:r>
              <a:rPr lang="en-US" dirty="0" smtClean="0"/>
              <a:t> </a:t>
            </a:r>
            <a:r>
              <a:rPr lang="en-US" dirty="0" err="1" smtClean="0"/>
              <a:t>i</a:t>
            </a:r>
            <a:r>
              <a:rPr lang="en-US" dirty="0" smtClean="0"/>
              <a:t> pod </a:t>
            </a:r>
            <a:r>
              <a:rPr lang="en-US" dirty="0" err="1" smtClean="0"/>
              <a:t>uticajem</a:t>
            </a:r>
            <a:r>
              <a:rPr lang="en-US" dirty="0" smtClean="0"/>
              <a:t> </a:t>
            </a:r>
            <a:r>
              <a:rPr lang="en-US" dirty="0" err="1" smtClean="0"/>
              <a:t>sredine</a:t>
            </a:r>
            <a:r>
              <a:rPr lang="en-US" dirty="0" smtClean="0"/>
              <a:t>)</a:t>
            </a:r>
          </a:p>
          <a:p>
            <a:pPr>
              <a:buFontTx/>
              <a:buNone/>
            </a:pPr>
            <a:r>
              <a:rPr lang="en-US" dirty="0" smtClean="0"/>
              <a:t>3. </a:t>
            </a:r>
            <a:r>
              <a:rPr lang="sr-Latn-RS" dirty="0" smtClean="0"/>
              <a:t>Kolektivne društvene</a:t>
            </a:r>
            <a:r>
              <a:rPr lang="en-US" dirty="0" smtClean="0"/>
              <a:t> </a:t>
            </a:r>
            <a:r>
              <a:rPr lang="en-US" dirty="0" err="1" smtClean="0"/>
              <a:t>vrednosti</a:t>
            </a:r>
            <a:r>
              <a:rPr lang="en-US" dirty="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
            </a:r>
            <a:r>
              <a:rPr lang="sr-Latn-RS" dirty="0" smtClean="0"/>
              <a:t>redrasude OSO prema sebi samima</a:t>
            </a:r>
            <a:endParaRPr lang="en-US" dirty="0"/>
          </a:p>
        </p:txBody>
      </p:sp>
      <p:sp>
        <p:nvSpPr>
          <p:cNvPr id="3" name="Content Placeholder 2"/>
          <p:cNvSpPr>
            <a:spLocks noGrp="1"/>
          </p:cNvSpPr>
          <p:nvPr>
            <p:ph idx="1"/>
          </p:nvPr>
        </p:nvSpPr>
        <p:spPr/>
        <p:txBody>
          <a:bodyPr>
            <a:normAutofit lnSpcReduction="10000"/>
          </a:bodyPr>
          <a:lstStyle/>
          <a:p>
            <a:r>
              <a:rPr lang="sr-Latn-RS" dirty="0" smtClean="0"/>
              <a:t>OSO mogu imati predrasude o sebi samima-</a:t>
            </a:r>
          </a:p>
          <a:p>
            <a:pPr>
              <a:buNone/>
            </a:pPr>
            <a:r>
              <a:rPr lang="sr-Latn-RS" dirty="0" smtClean="0"/>
              <a:t>    </a:t>
            </a:r>
            <a:r>
              <a:rPr lang="sr-Latn-RS" dirty="0" smtClean="0">
                <a:solidFill>
                  <a:schemeClr val="tx2">
                    <a:lumMod val="60000"/>
                    <a:lumOff val="40000"/>
                  </a:schemeClr>
                </a:solidFill>
              </a:rPr>
              <a:t>self stigma</a:t>
            </a:r>
          </a:p>
          <a:p>
            <a:pPr>
              <a:buNone/>
            </a:pPr>
            <a:r>
              <a:rPr lang="en-US" dirty="0" smtClean="0"/>
              <a:t>S</a:t>
            </a:r>
            <a:r>
              <a:rPr lang="sr-Latn-RS" dirty="0" smtClean="0"/>
              <a:t>elf stigma nastaje u velikoj meri kao posledica usvajanja stavova okoline o ometenosti i osobi koja je ima</a:t>
            </a:r>
          </a:p>
          <a:p>
            <a:pPr>
              <a:buNone/>
            </a:pPr>
            <a:r>
              <a:rPr lang="en-US" dirty="0" smtClean="0"/>
              <a:t>N</a:t>
            </a:r>
            <a:r>
              <a:rPr lang="sr-Latn-RS" dirty="0" smtClean="0"/>
              <a:t>pr. “ Ja sam nesposoban da radim neki regularan posao”</a:t>
            </a:r>
          </a:p>
          <a:p>
            <a:pPr>
              <a:buNone/>
            </a:pPr>
            <a:r>
              <a:rPr lang="sr-Latn-RS" dirty="0" smtClean="0"/>
              <a:t>Ovo se neposredno odražava na nepovoljan self koncept OSO.</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Priroda</a:t>
            </a:r>
            <a:r>
              <a:rPr lang="en-US" dirty="0" smtClean="0"/>
              <a:t> </a:t>
            </a:r>
            <a:r>
              <a:rPr lang="en-US" dirty="0" err="1" smtClean="0"/>
              <a:t>predrasuda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Pred-rasuda</a:t>
            </a:r>
            <a:r>
              <a:rPr lang="en-US" dirty="0" smtClean="0"/>
              <a:t> : </a:t>
            </a:r>
            <a:r>
              <a:rPr lang="en-US" dirty="0" err="1" smtClean="0"/>
              <a:t>sama</a:t>
            </a:r>
            <a:r>
              <a:rPr lang="en-US" dirty="0" smtClean="0"/>
              <a:t> </a:t>
            </a:r>
            <a:r>
              <a:rPr lang="en-US" dirty="0" err="1" smtClean="0"/>
              <a:t>kombinacija</a:t>
            </a:r>
            <a:r>
              <a:rPr lang="en-US" dirty="0" smtClean="0"/>
              <a:t> </a:t>
            </a:r>
            <a:r>
              <a:rPr lang="en-US" dirty="0" err="1" smtClean="0"/>
              <a:t>termina</a:t>
            </a:r>
            <a:r>
              <a:rPr lang="en-US" dirty="0" smtClean="0"/>
              <a:t> </a:t>
            </a:r>
            <a:r>
              <a:rPr lang="en-US" dirty="0" err="1" smtClean="0"/>
              <a:t>uka</a:t>
            </a:r>
            <a:r>
              <a:rPr lang="sr-Latn-RS" dirty="0" smtClean="0"/>
              <a:t>z</a:t>
            </a:r>
            <a:r>
              <a:rPr lang="en-US" dirty="0" err="1" smtClean="0"/>
              <a:t>uje</a:t>
            </a:r>
            <a:r>
              <a:rPr lang="en-US" dirty="0" smtClean="0"/>
              <a:t> </a:t>
            </a:r>
            <a:r>
              <a:rPr lang="en-US" dirty="0" err="1" smtClean="0"/>
              <a:t>da</a:t>
            </a:r>
            <a:r>
              <a:rPr lang="en-US" dirty="0" smtClean="0"/>
              <a:t> </a:t>
            </a:r>
            <a:r>
              <a:rPr lang="en-US" dirty="0" err="1" smtClean="0"/>
              <a:t>postoji</a:t>
            </a:r>
            <a:r>
              <a:rPr lang="en-US" dirty="0" smtClean="0"/>
              <a:t> </a:t>
            </a:r>
            <a:r>
              <a:rPr lang="en-US" dirty="0" err="1" smtClean="0">
                <a:solidFill>
                  <a:srgbClr val="C00000"/>
                </a:solidFill>
              </a:rPr>
              <a:t>pred</a:t>
            </a:r>
            <a:r>
              <a:rPr lang="en-US" dirty="0" err="1" smtClean="0"/>
              <a:t>hode</a:t>
            </a:r>
            <a:r>
              <a:rPr lang="sr-Latn-RS" dirty="0" smtClean="0"/>
              <a:t>ć</a:t>
            </a:r>
            <a:r>
              <a:rPr lang="en-US" dirty="0" smtClean="0"/>
              <a:t>e</a:t>
            </a:r>
            <a:r>
              <a:rPr lang="sr-Latn-RS" dirty="0" smtClean="0"/>
              <a:t> suđenje</a:t>
            </a:r>
            <a:r>
              <a:rPr lang="en-US" dirty="0" smtClean="0"/>
              <a:t> </a:t>
            </a:r>
            <a:r>
              <a:rPr lang="en-US" dirty="0" err="1" smtClean="0"/>
              <a:t>ili</a:t>
            </a:r>
            <a:r>
              <a:rPr lang="en-US" dirty="0" smtClean="0"/>
              <a:t> </a:t>
            </a:r>
            <a:r>
              <a:rPr lang="en-US" dirty="0" err="1" smtClean="0"/>
              <a:t>su</a:t>
            </a:r>
            <a:r>
              <a:rPr lang="sr-Latn-RS" dirty="0" smtClean="0"/>
              <a:t>đ</a:t>
            </a:r>
            <a:r>
              <a:rPr lang="en-US" dirty="0" err="1" smtClean="0"/>
              <a:t>enje</a:t>
            </a:r>
            <a:r>
              <a:rPr lang="en-US" dirty="0" smtClean="0"/>
              <a:t> </a:t>
            </a:r>
            <a:r>
              <a:rPr lang="en-US" dirty="0" err="1" smtClean="0"/>
              <a:t>unapred</a:t>
            </a:r>
            <a:r>
              <a:rPr lang="sr-Latn-RS" dirty="0" smtClean="0"/>
              <a:t>, pre no što smo određenu osobu upoznali i </a:t>
            </a:r>
            <a:r>
              <a:rPr lang="sr-Latn-RS" dirty="0" smtClean="0">
                <a:solidFill>
                  <a:srgbClr val="C00000"/>
                </a:solidFill>
              </a:rPr>
              <a:t>rasuđivali</a:t>
            </a:r>
            <a:r>
              <a:rPr lang="sr-Latn-RS" dirty="0" smtClean="0"/>
              <a:t> o njoj kao posebnoj individui.Sudovi koji se donose bez predhodnog rasuđivanja i provere njihove tačnosti.</a:t>
            </a:r>
          </a:p>
          <a:p>
            <a:r>
              <a:rPr lang="en-US" dirty="0" smtClean="0"/>
              <a:t>P</a:t>
            </a:r>
            <a:r>
              <a:rPr lang="sr-Latn-RS" dirty="0" smtClean="0"/>
              <a:t>redrasude obično vode diskriminatornom ponašanju prema ovim osobama što je naročito istaknuto kada se radi o osobama sa nekom vrstom ometenosti</a:t>
            </a:r>
          </a:p>
          <a:p>
            <a:endParaRPr lang="sr-Latn-R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ocijalna psihologija se dosta bavila negativnim stavovima i predrasudama</a:t>
            </a:r>
            <a:endParaRPr lang="en-US" dirty="0"/>
          </a:p>
        </p:txBody>
      </p:sp>
      <p:sp>
        <p:nvSpPr>
          <p:cNvPr id="3" name="Content Placeholder 2"/>
          <p:cNvSpPr>
            <a:spLocks noGrp="1"/>
          </p:cNvSpPr>
          <p:nvPr>
            <p:ph idx="1"/>
          </p:nvPr>
        </p:nvSpPr>
        <p:spPr/>
        <p:txBody>
          <a:bodyPr/>
          <a:lstStyle/>
          <a:p>
            <a:r>
              <a:rPr lang="en-US" dirty="0" smtClean="0"/>
              <a:t>U</a:t>
            </a:r>
            <a:r>
              <a:rPr lang="sr-Latn-RS" dirty="0" smtClean="0"/>
              <a:t> socijalnoj psihologiji su posebno proučavane i empirijski istraživane etničke i rasne predrasude koje podrazumevaju neutemeljeno negativno mišljenje o različitim društvenim grupama, najčešće manjinskim, nezaštićenim i marginalnim (Jevreji, crnci Romi, hendikepirani, homoseksualci) koje je praćeno nekritički pozitivnim stavovima o grupi kojoj osoba sa predrasudom pripada .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Ž</a:t>
            </a:r>
            <a:r>
              <a:rPr lang="sr-Latn-RS" dirty="0" smtClean="0"/>
              <a:t>an Pol Sartr</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“Antisemiti je potreban Jevrejin pa bi ga on  izmislo i da ne postoji. Čoveku koji je frustriran, bez ličnog identiteta, nesiguran u sopstvenu vrednost, koji je preplavljen “strahom od slobode” pa mu nedostaje neko ko mu je podređen, nezaštićen, na kome može nekažnjeno da iskali svoj bes i agresiju. Antisemiti je životno potreban neprijatelj koga sa strašću može da proganja, kinji i uništi. Antisemitizam je raširen među onima čiji je socijalni status nizak jer omogućava da se u kolektivnoj histeričnoj mržnji oseti nadmoćnim nad “nižom rasom” i jednakim sa “pravim Francuzom” ili “pravim Nemcem”.”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Učenje ima bitnu uloguu</a:t>
            </a:r>
            <a:endParaRPr lang="en-US" dirty="0"/>
          </a:p>
        </p:txBody>
      </p:sp>
      <p:sp>
        <p:nvSpPr>
          <p:cNvPr id="3" name="Content Placeholder 2"/>
          <p:cNvSpPr>
            <a:spLocks noGrp="1"/>
          </p:cNvSpPr>
          <p:nvPr>
            <p:ph idx="1"/>
          </p:nvPr>
        </p:nvSpPr>
        <p:spPr/>
        <p:txBody>
          <a:bodyPr/>
          <a:lstStyle/>
          <a:p>
            <a:r>
              <a:rPr lang="sr-Latn-RS" dirty="0" smtClean="0"/>
              <a:t>Predrasude i stavovi su stečene karakteristike </a:t>
            </a:r>
          </a:p>
          <a:p>
            <a:r>
              <a:rPr lang="sr-Latn-RS" dirty="0" smtClean="0"/>
              <a:t>Istraživanje (Horowitz 1938) na američkoj populaciji  dece iz države Tenesi u kojoj ima mnogo crnaca  i izrazitih predrasuda prema njima, pokazalo je da se crna i bela deca igraju zajedno i ne prave razliku među sobom sve dok roditelji ne počnu da zabranjuju beloj deci da se druže sa drugovima crne kože.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Č</a:t>
            </a:r>
            <a:r>
              <a:rPr lang="en-US" dirty="0" err="1" smtClean="0"/>
              <a:t>esta</a:t>
            </a:r>
            <a:r>
              <a:rPr lang="en-US" dirty="0" smtClean="0"/>
              <a:t> </a:t>
            </a:r>
            <a:r>
              <a:rPr lang="en-US" dirty="0" err="1" smtClean="0"/>
              <a:t>pogre</a:t>
            </a:r>
            <a:r>
              <a:rPr lang="sr-Latn-RS" dirty="0" smtClean="0"/>
              <a:t>š</a:t>
            </a:r>
            <a:r>
              <a:rPr lang="en-US" dirty="0" err="1" smtClean="0"/>
              <a:t>na</a:t>
            </a:r>
            <a:r>
              <a:rPr lang="sr-Latn-RS" dirty="0" smtClean="0"/>
              <a:t> uverenja i mišljenja o OSO kao radnicima</a:t>
            </a:r>
            <a:endParaRPr lang="en-US" dirty="0"/>
          </a:p>
        </p:txBody>
      </p:sp>
      <p:sp>
        <p:nvSpPr>
          <p:cNvPr id="3" name="Content Placeholder 2"/>
          <p:cNvSpPr>
            <a:spLocks noGrp="1"/>
          </p:cNvSpPr>
          <p:nvPr>
            <p:ph idx="1"/>
          </p:nvPr>
        </p:nvSpPr>
        <p:spPr/>
        <p:txBody>
          <a:bodyPr/>
          <a:lstStyle/>
          <a:p>
            <a:r>
              <a:rPr lang="en-US" dirty="0" smtClean="0"/>
              <a:t>M</a:t>
            </a:r>
            <a:r>
              <a:rPr lang="sr-Latn-RS" dirty="0" smtClean="0"/>
              <a:t>ogućnost povreda na radu OSO je mnogo veća</a:t>
            </a:r>
          </a:p>
          <a:p>
            <a:r>
              <a:rPr lang="en-US" dirty="0" smtClean="0"/>
              <a:t>Z</a:t>
            </a:r>
            <a:r>
              <a:rPr lang="sr-Latn-RS" dirty="0" smtClean="0"/>
              <a:t>avisni su i nesamostalni</a:t>
            </a:r>
          </a:p>
          <a:p>
            <a:r>
              <a:rPr lang="en-US" dirty="0" smtClean="0"/>
              <a:t>N</a:t>
            </a:r>
            <a:r>
              <a:rPr lang="sr-Latn-RS" dirty="0" smtClean="0"/>
              <a:t>iska je njihova produktivnost</a:t>
            </a:r>
          </a:p>
          <a:p>
            <a:r>
              <a:rPr lang="en-US" dirty="0" smtClean="0"/>
              <a:t>P</a:t>
            </a:r>
            <a:r>
              <a:rPr lang="sr-Latn-RS" dirty="0" smtClean="0"/>
              <a:t>otrebno im je prilagođavati radno mesto</a:t>
            </a:r>
          </a:p>
          <a:p>
            <a:r>
              <a:rPr lang="en-US" dirty="0" smtClean="0"/>
              <a:t>N</a:t>
            </a:r>
            <a:r>
              <a:rPr lang="sr-Latn-RS" dirty="0" smtClean="0"/>
              <a:t>eće biti prihvaćeni od drugih radnika</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sr-Latn-RS" dirty="0" smtClean="0"/>
              <a:t>utoritarnost i predrasude</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Autoritarna ličnost je ličnost koja se podređuje autoritetima, podrazumeva i postojanje predrasuda jer autoritarna ličnost doživljava druge i vrši podelu drugih oko sebe na “slabe” i “jake”. Prema onima koje doživljava kao jake je submisivn</a:t>
            </a:r>
            <a:r>
              <a:rPr lang="en-US" dirty="0" smtClean="0"/>
              <a:t>a</a:t>
            </a:r>
            <a:r>
              <a:rPr lang="sr-Latn-RS" dirty="0" smtClean="0"/>
              <a:t>, poslušn</a:t>
            </a:r>
            <a:r>
              <a:rPr lang="en-US" dirty="0" smtClean="0"/>
              <a:t>a</a:t>
            </a:r>
            <a:r>
              <a:rPr lang="sr-Latn-RS" dirty="0" smtClean="0"/>
              <a:t>, divi im se, a prema onima koje je doživljava kao slabe i inferiorne je podređivačk</a:t>
            </a:r>
            <a:r>
              <a:rPr lang="en-US" dirty="0" smtClean="0"/>
              <a:t>a</a:t>
            </a:r>
            <a:r>
              <a:rPr lang="sr-Latn-RS" dirty="0" smtClean="0"/>
              <a:t>, dominantn</a:t>
            </a:r>
            <a:r>
              <a:rPr lang="en-US" dirty="0" smtClean="0"/>
              <a:t>a</a:t>
            </a:r>
            <a:r>
              <a:rPr lang="sr-Latn-RS" dirty="0" smtClean="0"/>
              <a:t>, netrpeljiv</a:t>
            </a:r>
            <a:r>
              <a:rPr lang="en-US" dirty="0" smtClean="0"/>
              <a:t>a</a:t>
            </a:r>
            <a:r>
              <a:rPr lang="sr-Latn-RS" dirty="0" smtClean="0"/>
              <a:t>, surov</a:t>
            </a:r>
            <a:r>
              <a:rPr lang="en-US" dirty="0" smtClean="0"/>
              <a:t>a</a:t>
            </a:r>
            <a:r>
              <a:rPr lang="sr-Latn-RS" dirty="0" smtClean="0"/>
              <a:t>, često progoniteljski i zastrašivački</a:t>
            </a:r>
            <a:r>
              <a:rPr lang="en-US" dirty="0" smtClean="0"/>
              <a:t> </a:t>
            </a:r>
            <a:r>
              <a:rPr lang="en-US" dirty="0" err="1" smtClean="0"/>
              <a:t>usmerena</a:t>
            </a:r>
            <a:endParaRPr lang="sr-Latn-RS" dirty="0" smtClean="0"/>
          </a:p>
          <a:p>
            <a:r>
              <a:rPr lang="sr-Latn-RS" dirty="0" smtClean="0"/>
              <a:t>Adorno je prvi proučavao autoritarnu ličnost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Istra</a:t>
            </a:r>
            <a:r>
              <a:rPr lang="sr-Latn-RS" dirty="0" smtClean="0"/>
              <a:t>ž</a:t>
            </a:r>
            <a:r>
              <a:rPr lang="en-US" dirty="0" err="1" smtClean="0"/>
              <a:t>ivanje</a:t>
            </a:r>
            <a:r>
              <a:rPr lang="en-US" dirty="0" smtClean="0"/>
              <a:t> </a:t>
            </a:r>
            <a:r>
              <a:rPr lang="en-US" dirty="0" err="1" smtClean="0"/>
              <a:t>Sanje</a:t>
            </a:r>
            <a:r>
              <a:rPr lang="en-US" dirty="0" smtClean="0"/>
              <a:t> </a:t>
            </a:r>
            <a:r>
              <a:rPr lang="en-US" dirty="0" err="1" smtClean="0"/>
              <a:t>Dimoski</a:t>
            </a:r>
            <a:r>
              <a:rPr lang="sr-Latn-RS" dirty="0" smtClean="0"/>
              <a:t> (2009) o stavovima prema OSO</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Sprovela</a:t>
            </a:r>
            <a:r>
              <a:rPr lang="sr-Latn-RS" dirty="0" smtClean="0"/>
              <a:t> je</a:t>
            </a:r>
            <a:r>
              <a:rPr lang="en-US" dirty="0" smtClean="0"/>
              <a:t> </a:t>
            </a:r>
            <a:r>
              <a:rPr lang="en-US" dirty="0" err="1" smtClean="0"/>
              <a:t>empirijsko</a:t>
            </a:r>
            <a:r>
              <a:rPr lang="en-US" dirty="0" smtClean="0"/>
              <a:t> </a:t>
            </a:r>
            <a:r>
              <a:rPr lang="en-US" dirty="0" err="1" smtClean="0"/>
              <a:t>istra</a:t>
            </a:r>
            <a:r>
              <a:rPr lang="sr-Latn-RS" dirty="0" smtClean="0"/>
              <a:t>ž</a:t>
            </a:r>
            <a:r>
              <a:rPr lang="en-US" dirty="0" err="1" smtClean="0"/>
              <a:t>ivanje</a:t>
            </a:r>
            <a:r>
              <a:rPr lang="en-US" dirty="0" smtClean="0"/>
              <a:t> </a:t>
            </a:r>
            <a:r>
              <a:rPr lang="en-US" dirty="0" err="1" smtClean="0"/>
              <a:t>sta</a:t>
            </a:r>
            <a:r>
              <a:rPr lang="sr-Latn-RS" dirty="0" smtClean="0"/>
              <a:t>vova prema osobama oštećenog sluha i osobama sa drugim oblicima ometenosti na uzorku od 222 odrasla ispitanika i 100 ispitanika dečjeg uzrasta iz Srbije. </a:t>
            </a:r>
          </a:p>
          <a:p>
            <a:r>
              <a:rPr lang="sr-Latn-RS" dirty="0" smtClean="0"/>
              <a:t>Pokazalo se da na formiranje negativnih stavova odraslih prema gluvima i ostalim osobama sa hendikepom značajnu ulogu ima </a:t>
            </a:r>
            <a:r>
              <a:rPr lang="sr-Latn-RS" dirty="0" smtClean="0">
                <a:solidFill>
                  <a:schemeClr val="tx2">
                    <a:lumMod val="60000"/>
                    <a:lumOff val="40000"/>
                  </a:schemeClr>
                </a:solidFill>
              </a:rPr>
              <a:t>dispozicija</a:t>
            </a:r>
            <a:r>
              <a:rPr lang="sr-Latn-RS" dirty="0" smtClean="0"/>
              <a:t> </a:t>
            </a:r>
            <a:r>
              <a:rPr lang="sr-Latn-RS" dirty="0" smtClean="0">
                <a:solidFill>
                  <a:schemeClr val="tx2">
                    <a:lumMod val="60000"/>
                    <a:lumOff val="40000"/>
                  </a:schemeClr>
                </a:solidFill>
              </a:rPr>
              <a:t>autoritarnosti</a:t>
            </a:r>
            <a:r>
              <a:rPr lang="sr-Latn-RS" dirty="0" smtClean="0"/>
              <a:t> koja je ispitivana jednom modifikacijom Adornove skale za merenje autoritarnosti. Takođe se pokazalo da </a:t>
            </a:r>
            <a:r>
              <a:rPr lang="sr-Latn-RS" dirty="0" smtClean="0">
                <a:solidFill>
                  <a:schemeClr val="tx2">
                    <a:lumMod val="60000"/>
                    <a:lumOff val="40000"/>
                  </a:schemeClr>
                </a:solidFill>
              </a:rPr>
              <a:t>stavovi roditelja utiču na stavove njihove dece</a:t>
            </a:r>
            <a:r>
              <a:rPr lang="sr-Latn-RS" dirty="0" smtClean="0"/>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sr-Latn-RS" dirty="0" smtClean="0"/>
              <a:t>arakteristike ličnosti koje pogoduju    stvaranju predrasuda</a:t>
            </a:r>
            <a:endParaRPr lang="en-US" dirty="0"/>
          </a:p>
        </p:txBody>
      </p:sp>
      <p:sp>
        <p:nvSpPr>
          <p:cNvPr id="3" name="Content Placeholder 2"/>
          <p:cNvSpPr>
            <a:spLocks noGrp="1"/>
          </p:cNvSpPr>
          <p:nvPr>
            <p:ph idx="1"/>
          </p:nvPr>
        </p:nvSpPr>
        <p:spPr/>
        <p:txBody>
          <a:bodyPr/>
          <a:lstStyle/>
          <a:p>
            <a:endParaRPr lang="sr-Latn-RS" dirty="0" smtClean="0"/>
          </a:p>
          <a:p>
            <a:r>
              <a:rPr lang="en-US" dirty="0" smtClean="0"/>
              <a:t>N</a:t>
            </a:r>
            <a:r>
              <a:rPr lang="sr-Latn-RS" dirty="0" smtClean="0"/>
              <a:t>esigurnost u sebe</a:t>
            </a:r>
          </a:p>
          <a:p>
            <a:r>
              <a:rPr lang="en-US" dirty="0" smtClean="0"/>
              <a:t>A</a:t>
            </a:r>
            <a:r>
              <a:rPr lang="sr-Latn-RS" dirty="0" smtClean="0"/>
              <a:t>nksioznost </a:t>
            </a:r>
          </a:p>
          <a:p>
            <a:r>
              <a:rPr lang="en-US" dirty="0" smtClean="0"/>
              <a:t>A</a:t>
            </a:r>
            <a:r>
              <a:rPr lang="sr-Latn-RS" dirty="0" smtClean="0"/>
              <a:t>utoritarna ličnost</a:t>
            </a:r>
          </a:p>
          <a:p>
            <a:r>
              <a:rPr lang="en-US" dirty="0" smtClean="0"/>
              <a:t>K</a:t>
            </a:r>
            <a:r>
              <a:rPr lang="sr-Latn-RS" dirty="0" smtClean="0"/>
              <a:t>onzervativizam </a:t>
            </a:r>
          </a:p>
          <a:p>
            <a:r>
              <a:rPr lang="en-US" dirty="0" smtClean="0"/>
              <a:t>S</a:t>
            </a:r>
            <a:r>
              <a:rPr lang="sr-Latn-RS" dirty="0" smtClean="0"/>
              <a:t>ado-mazohistička crta </a:t>
            </a:r>
          </a:p>
          <a:p>
            <a:pPr>
              <a:buNone/>
            </a:pPr>
            <a:r>
              <a:rPr lang="sr-Latn-RS" dirty="0" smtClean="0"/>
              <a:t>koje imaju svoj koren i doživljajima iz detinjstva</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a:t>
            </a:r>
            <a:r>
              <a:rPr lang="sr-Latn-RS" dirty="0" smtClean="0"/>
              <a:t>metenost kao uzrok frustracije i predrasuda</a:t>
            </a:r>
            <a:endParaRPr lang="en-US" dirty="0"/>
          </a:p>
        </p:txBody>
      </p:sp>
      <p:sp>
        <p:nvSpPr>
          <p:cNvPr id="3" name="Content Placeholder 2"/>
          <p:cNvSpPr>
            <a:spLocks noGrp="1"/>
          </p:cNvSpPr>
          <p:nvPr>
            <p:ph idx="1"/>
          </p:nvPr>
        </p:nvSpPr>
        <p:spPr/>
        <p:txBody>
          <a:bodyPr>
            <a:normAutofit lnSpcReduction="10000"/>
          </a:bodyPr>
          <a:lstStyle/>
          <a:p>
            <a:endParaRPr lang="sr-Latn-RS" dirty="0" smtClean="0"/>
          </a:p>
          <a:p>
            <a:r>
              <a:rPr lang="en-US" dirty="0" smtClean="0"/>
              <a:t>F</a:t>
            </a:r>
            <a:r>
              <a:rPr lang="sr-Latn-RS" dirty="0" smtClean="0"/>
              <a:t>rustraciji koja se javlja kao posledica </a:t>
            </a:r>
            <a:r>
              <a:rPr lang="sr-Latn-RS" dirty="0" smtClean="0">
                <a:solidFill>
                  <a:srgbClr val="FF0000"/>
                </a:solidFill>
              </a:rPr>
              <a:t>telesnog defekta </a:t>
            </a:r>
            <a:r>
              <a:rPr lang="sr-Latn-RS" dirty="0" smtClean="0"/>
              <a:t>, bolesti ili akutnih telesnih potreba može ređe dovesti do predrasuda , a češće do različitih oblika kompenzacije</a:t>
            </a:r>
          </a:p>
          <a:p>
            <a:r>
              <a:rPr lang="sr-Latn-RS" dirty="0" smtClean="0"/>
              <a:t>Same OSO mogu zbog povećanih frustracija koje doživljavaju usled niza prepreka koje im postavlja njihova ometenost, pokazivati tendenciju  ka predrasudama</a:t>
            </a:r>
            <a:r>
              <a:rPr lang="en-US" dirty="0" smtClean="0"/>
              <a:t> o </a:t>
            </a:r>
            <a:r>
              <a:rPr lang="en-US" dirty="0" err="1" smtClean="0"/>
              <a:t>drugima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Predrasude</a:t>
            </a:r>
            <a:r>
              <a:rPr lang="en-US" dirty="0" smtClean="0"/>
              <a:t> </a:t>
            </a:r>
            <a:r>
              <a:rPr lang="sr-Latn-RS" dirty="0" smtClean="0"/>
              <a:t>i negativni stavovi </a:t>
            </a:r>
            <a:r>
              <a:rPr lang="en-US" dirty="0" err="1" smtClean="0"/>
              <a:t>prema</a:t>
            </a:r>
            <a:r>
              <a:rPr lang="en-US" dirty="0" smtClean="0"/>
              <a:t> OSO</a:t>
            </a:r>
            <a:r>
              <a:rPr lang="sr-Latn-RS" dirty="0" smtClean="0"/>
              <a:t> u empirijskim istraživanjima</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sr-Latn-RS" dirty="0" smtClean="0"/>
          </a:p>
          <a:p>
            <a:r>
              <a:rPr lang="sr-Latn-RS" sz="5800" dirty="0" smtClean="0"/>
              <a:t>Strana istraživanja (prema Šekspir 1975) pokazuju da pol i inteligencija nisu povezani sa pozitivnim ili negativnim stavovima i predrasudama. Domaća istraživanja Stanimirović  (1986) i Radoman (1993), Dimoski (2011) potvrđuju nalaz da pol nema uticaja, dok istraživanje Dragojević i Hanak pokazuje pozitivniji i aktivniji odnos žena prema ometenosti. </a:t>
            </a:r>
          </a:p>
          <a:p>
            <a:pPr>
              <a:buNone/>
            </a:pPr>
            <a:endParaRPr lang="sr-Latn-RS" sz="5800" dirty="0" smtClean="0"/>
          </a:p>
          <a:p>
            <a:r>
              <a:rPr lang="sr-Latn-RS" sz="5800" dirty="0" smtClean="0"/>
              <a:t>Uzrast utiče tako što predškolska deca malo reaguju na ometenost, dok se negativni stavovi i predrasude posebno ispoljavaju na srednjoškolskom nivou (više nego na osnovnoškolskom) . Kod mlađih odraslih je veća tendencija prihvatanja OSO nego kod starijih. </a:t>
            </a:r>
          </a:p>
          <a:p>
            <a:endParaRPr lang="sr-Latn-RS" sz="58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Nikolaraizi i sar. 2004</a:t>
            </a:r>
            <a:endParaRPr lang="en-US" dirty="0"/>
          </a:p>
        </p:txBody>
      </p:sp>
      <p:sp>
        <p:nvSpPr>
          <p:cNvPr id="3" name="Content Placeholder 2"/>
          <p:cNvSpPr>
            <a:spLocks noGrp="1"/>
          </p:cNvSpPr>
          <p:nvPr>
            <p:ph idx="1"/>
          </p:nvPr>
        </p:nvSpPr>
        <p:spPr/>
        <p:txBody>
          <a:bodyPr/>
          <a:lstStyle/>
          <a:p>
            <a:r>
              <a:rPr lang="sr-Latn-RS" dirty="0" smtClean="0"/>
              <a:t>Komparativna kroskulturalna studija razvoja dečjih stavova prema osobama sa posebnim potrebama u Grčkoj i SAD pokazala je uglavnom prihvatajuće stavove kao i pozitivnije stavove dece koja pohađaju inkluzivna obdaništa u odnosu na neinkluzivna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Levinovo rano istraživanje predrasuda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Bavio se empirijskim istraživanjem predrasuda i njihove redukcije</a:t>
            </a:r>
          </a:p>
          <a:p>
            <a:r>
              <a:rPr lang="sr-Latn-RS" dirty="0" smtClean="0"/>
              <a:t>Projekat suživota u zajedničkom smeštaju (mixhouse) pokazao je da sprovođenje nediskriminativnog odnosa prema pripadnicima različitih rasa (ispitanicima)od strane osoblja i nediskriminativnom opštom politikom prema njima dolazi do razvijanja osećanja jednakosti i ljudi se međusobno počinju opažati kao prijatelji.</a:t>
            </a:r>
          </a:p>
          <a:p>
            <a:r>
              <a:rPr lang="sr-Latn-RS" dirty="0" smtClean="0"/>
              <a:t>Zaključak ovog projekta bio je da je </a:t>
            </a:r>
            <a:r>
              <a:rPr lang="sr-Latn-RS" dirty="0" smtClean="0">
                <a:solidFill>
                  <a:srgbClr val="FF0000"/>
                </a:solidFill>
              </a:rPr>
              <a:t>nediskriminatorni odnos doneo redukciju međurasnih predrasuda</a:t>
            </a:r>
            <a:r>
              <a:rPr lang="sr-Latn-RS" dirty="0" smtClean="0"/>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t>
            </a:r>
            <a:r>
              <a:rPr lang="sr-Latn-RS" dirty="0" smtClean="0"/>
              <a:t>edno staro istraživanje 50-ih (STRONG)</a:t>
            </a:r>
            <a:endParaRPr lang="en-US" dirty="0"/>
          </a:p>
        </p:txBody>
      </p:sp>
      <p:sp>
        <p:nvSpPr>
          <p:cNvPr id="3" name="Content Placeholder 2"/>
          <p:cNvSpPr>
            <a:spLocks noGrp="1"/>
          </p:cNvSpPr>
          <p:nvPr>
            <p:ph idx="1"/>
          </p:nvPr>
        </p:nvSpPr>
        <p:spPr/>
        <p:txBody>
          <a:bodyPr/>
          <a:lstStyle/>
          <a:p>
            <a:r>
              <a:rPr lang="sr-Latn-RS" dirty="0" smtClean="0"/>
              <a:t>POKAZALO JE DA 59% ISPITANIKA IMA INDIFERENTAN ODNOS PREMA GLUVIMA. </a:t>
            </a:r>
            <a:r>
              <a:rPr lang="en-US" dirty="0" smtClean="0"/>
              <a:t>Oni</a:t>
            </a:r>
            <a:r>
              <a:rPr lang="sr-Latn-RS" dirty="0" smtClean="0"/>
              <a:t> koji nisu indiferentni češće su reagovali negativno (26%) nego pozitivno (16%). Mnogo povoljniji odnos pokazali su prema telesnim invalidima i slepima</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a:t>
            </a:r>
            <a:r>
              <a:rPr lang="sr-Latn-RS" dirty="0" smtClean="0"/>
              <a:t>brazovanje, socioekonomski položaj i odnos prema OSO </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Ima izvesnih nalaza  koji upućuju na bolje prihvatanje OSO od strane pripadnika više socioekonomske klase. Kod njih je bolje prihvatanje mentalnih i emocionalnih hendikepa nego fizičkih</a:t>
            </a:r>
          </a:p>
          <a:p>
            <a:r>
              <a:rPr lang="sr-Latn-RS" dirty="0" smtClean="0"/>
              <a:t>U istraživanju Radoman o stavovima prema gluvima, značajno veći broj negativnih stavova i predrasuda postojao je u ruralnoj nego u urbanoj sredini.</a:t>
            </a:r>
          </a:p>
          <a:p>
            <a:r>
              <a:rPr lang="sr-Latn-RS" dirty="0" smtClean="0"/>
              <a:t>U istraživanju Dimoski učenici sa boljim školskim uspehom imali su tolerantniji odnos prema osobama sa slušnom ali i drugim oblicima ometenosti</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R. Šekspir</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Ljudi koji su tolerantniji prema osobama sa jednom vrstom ometenosti sa velikom verovatnoćom će imati sličan pozitivan odnos prema svim vrstama ometenosti</a:t>
            </a:r>
          </a:p>
          <a:p>
            <a:r>
              <a:rPr lang="sr-Latn-RS" dirty="0" smtClean="0"/>
              <a:t>Studije stavova prema fizički ometenima pokazuje da polovina intervjuisanih ima primarno negativne stavove prema njima</a:t>
            </a:r>
          </a:p>
          <a:p>
            <a:r>
              <a:rPr lang="sr-Latn-RS" dirty="0" smtClean="0"/>
              <a:t>Fizička ometenost je obično bolje prihvaćena nego mentalna</a:t>
            </a:r>
          </a:p>
          <a:p>
            <a:r>
              <a:rPr lang="sr-Latn-RS" dirty="0" smtClean="0"/>
              <a:t>Negativni i odbacujući stavovi prema OSO su obično deo generalne predrasude prema različitima bilo da su razlike etničke ili religiozne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sr-Latn-RS" dirty="0" smtClean="0"/>
              <a:t>straživanja Radoman(1993) i Dimoski o rangu percepcije ometenosti(2011)</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Radoman: 1.duševna oboljenja (najteži)</a:t>
            </a:r>
          </a:p>
          <a:p>
            <a:pPr>
              <a:buNone/>
            </a:pPr>
            <a:r>
              <a:rPr lang="sr-Latn-RS" dirty="0" smtClean="0"/>
              <a:t>                        2. intelektualna ometenost u razvoju</a:t>
            </a:r>
          </a:p>
          <a:p>
            <a:pPr>
              <a:buNone/>
            </a:pPr>
            <a:r>
              <a:rPr lang="sr-Latn-RS" dirty="0" smtClean="0"/>
              <a:t>                        3. telesna invalidnost</a:t>
            </a:r>
          </a:p>
          <a:p>
            <a:pPr>
              <a:buNone/>
            </a:pPr>
            <a:r>
              <a:rPr lang="sr-Latn-RS" dirty="0" smtClean="0"/>
              <a:t>                        4. slepilo </a:t>
            </a:r>
          </a:p>
          <a:p>
            <a:pPr>
              <a:buNone/>
            </a:pPr>
            <a:r>
              <a:rPr lang="sr-Latn-RS" dirty="0" smtClean="0"/>
              <a:t>                        5. gluvoća</a:t>
            </a:r>
          </a:p>
          <a:p>
            <a:r>
              <a:rPr lang="sr-Latn-RS" dirty="0" smtClean="0"/>
              <a:t>Dimoski:     1. telesna invalidnost</a:t>
            </a:r>
          </a:p>
          <a:p>
            <a:pPr>
              <a:buNone/>
            </a:pPr>
            <a:r>
              <a:rPr lang="sr-Latn-RS" dirty="0" smtClean="0"/>
              <a:t>                         2. intelektualna ometenost u razvoju</a:t>
            </a:r>
          </a:p>
          <a:p>
            <a:pPr>
              <a:buNone/>
            </a:pPr>
            <a:r>
              <a:rPr lang="sr-Latn-RS" dirty="0" smtClean="0"/>
              <a:t>                         3. slepilo</a:t>
            </a:r>
          </a:p>
          <a:p>
            <a:pPr>
              <a:buNone/>
            </a:pPr>
            <a:r>
              <a:rPr lang="sr-Latn-RS" dirty="0" smtClean="0"/>
              <a:t>                         4.  gluvoća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
            </a:r>
            <a:r>
              <a:rPr lang="sr-Latn-RS" dirty="0" smtClean="0"/>
              <a:t>omaća istraživanja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Stanimirović D.1986, pokazala je postojanje socijalne distance </a:t>
            </a:r>
            <a:r>
              <a:rPr lang="sr-Latn-RS" dirty="0" smtClean="0">
                <a:solidFill>
                  <a:srgbClr val="FF0000"/>
                </a:solidFill>
              </a:rPr>
              <a:t>prema slepima </a:t>
            </a:r>
            <a:r>
              <a:rPr lang="sr-Latn-RS" dirty="0" smtClean="0"/>
              <a:t>i svim ostalim vrstama ometenosti. 78% ispitanika ne bi sklopilo brak sa slepom osobom,68% ne bi želelo da njihovo dete sklopi takav brak, 41% ne bi prihvatilo slepu osobu za predpostavljenog itd.</a:t>
            </a:r>
          </a:p>
          <a:p>
            <a:r>
              <a:rPr lang="sr-Latn-RS" dirty="0" smtClean="0"/>
              <a:t>Radoman V. 1993;1995,ispitanici su pokazali najveću socijalnu distancu </a:t>
            </a:r>
            <a:r>
              <a:rPr lang="sr-Latn-RS" dirty="0" smtClean="0">
                <a:solidFill>
                  <a:srgbClr val="FF0000"/>
                </a:solidFill>
              </a:rPr>
              <a:t>prema gluvima </a:t>
            </a:r>
            <a:r>
              <a:rPr lang="sr-Latn-RS" dirty="0" smtClean="0"/>
              <a:t>kada su u pitanju trajniji i dublji odnosi kao što je brak i intimni odnosi a manju kada su privremeni (zajedno u hotelskoj sobi) i površniji kontakti ( poziv na rođendan).</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Brojčin B.(2008) anlizirao brojna strana istraživanja prema intelektualno ometenoj deci</a:t>
            </a:r>
            <a:endParaRPr lang="en-US" dirty="0"/>
          </a:p>
        </p:txBody>
      </p:sp>
      <p:sp>
        <p:nvSpPr>
          <p:cNvPr id="3" name="Content Placeholder 2"/>
          <p:cNvSpPr>
            <a:spLocks noGrp="1"/>
          </p:cNvSpPr>
          <p:nvPr>
            <p:ph idx="1"/>
          </p:nvPr>
        </p:nvSpPr>
        <p:spPr/>
        <p:txBody>
          <a:bodyPr/>
          <a:lstStyle/>
          <a:p>
            <a:endParaRPr lang="sr-Latn-RS" dirty="0" smtClean="0"/>
          </a:p>
          <a:p>
            <a:r>
              <a:rPr lang="en-US" dirty="0" smtClean="0"/>
              <a:t>U</a:t>
            </a:r>
            <a:r>
              <a:rPr lang="sr-Latn-RS" dirty="0" smtClean="0"/>
              <a:t>stanovio je postojanje predrasuda kod dece koja nemaju ometenost prema deci sa intelektualnom ometenošću i registrovao da se one javljaju još na predškolskom nivou</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Suzbijanje predrasuda i promena negativnih stavova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sr-Latn-RS" dirty="0" smtClean="0"/>
              <a:t>Stavovi se mogu menjati u pogledu smera (od negativnog u pzitivni i obrnuto)</a:t>
            </a:r>
          </a:p>
          <a:p>
            <a:r>
              <a:rPr lang="sr-Latn-RS" dirty="0" smtClean="0"/>
              <a:t>Stavovi se mogu menjati u jačini (intenzitetu) npr. od izrazito negativnih do blaže negativnih.</a:t>
            </a:r>
          </a:p>
          <a:p>
            <a:r>
              <a:rPr lang="sr-Latn-RS" dirty="0" smtClean="0"/>
              <a:t>Neki stavovi se teže menjaju, predrasude su otpornije na promene</a:t>
            </a:r>
          </a:p>
          <a:p>
            <a:r>
              <a:rPr lang="sr-Latn-RS" dirty="0" smtClean="0"/>
              <a:t>Mogućnost menjanja zavisi od funkcije koju stav ima u strukturi ličnosti, od sugestibilnosti osobe i njenog konformizma.</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
            </a:r>
            <a:r>
              <a:rPr lang="sr-Latn-RS" dirty="0" smtClean="0"/>
              <a:t>ere  suzbijanja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a:t>
            </a:r>
            <a:r>
              <a:rPr lang="sr-Latn-RS" dirty="0" smtClean="0"/>
              <a:t>onošenje propisa i zakona protiv ispoljavanja predrasuda i proglašavanje diskriminacije nezakonitom.</a:t>
            </a:r>
          </a:p>
          <a:p>
            <a:r>
              <a:rPr lang="en-US" dirty="0" smtClean="0"/>
              <a:t>S</a:t>
            </a:r>
            <a:r>
              <a:rPr lang="sr-Latn-RS" dirty="0" smtClean="0"/>
              <a:t>istematsko informisanje o neopravdanosti i nezasnovanosti predrasuda, edukacija i obrazovanje</a:t>
            </a:r>
          </a:p>
          <a:p>
            <a:r>
              <a:rPr lang="en-US" dirty="0" smtClean="0"/>
              <a:t>N</a:t>
            </a:r>
            <a:r>
              <a:rPr lang="sr-Latn-RS" dirty="0" smtClean="0"/>
              <a:t>eposredni kontakt sa ljudima  i grupama  prema kojima postoje predrasude</a:t>
            </a:r>
          </a:p>
          <a:p>
            <a:r>
              <a:rPr lang="en-US" dirty="0" smtClean="0"/>
              <a:t>P</a:t>
            </a:r>
            <a:r>
              <a:rPr lang="sr-Latn-RS" dirty="0" smtClean="0"/>
              <a:t>rinudnom izmenom ponašanja u situaciji preuzimanja novih društvenih uloga , posebno javno preuzimanje društvene uloge (npr. pedagoga, specijalnog edukatora, političara</a:t>
            </a:r>
          </a:p>
          <a:p>
            <a:r>
              <a:rPr lang="en-US" dirty="0" smtClean="0"/>
              <a:t>D</a:t>
            </a:r>
            <a:r>
              <a:rPr lang="sr-Latn-RS" dirty="0" smtClean="0"/>
              <a:t>ruštvena propaganda i pritisak javnog mnjenja (TV, masovni mediji)</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sr-Latn-RS" dirty="0" smtClean="0"/>
              <a:t>ere suzbijanja predrasuda</a:t>
            </a:r>
            <a:endParaRPr lang="en-US" dirty="0"/>
          </a:p>
        </p:txBody>
      </p:sp>
      <p:sp>
        <p:nvSpPr>
          <p:cNvPr id="3" name="Content Placeholder 2"/>
          <p:cNvSpPr>
            <a:spLocks noGrp="1"/>
          </p:cNvSpPr>
          <p:nvPr>
            <p:ph idx="1"/>
          </p:nvPr>
        </p:nvSpPr>
        <p:spPr/>
        <p:txBody>
          <a:bodyPr/>
          <a:lstStyle/>
          <a:p>
            <a:r>
              <a:rPr lang="sr-Latn-RS" dirty="0" smtClean="0"/>
              <a:t>Neprijateljstvo između grupa se smanjivalo prvenstveno stvaranjem situacija u kojima je neophodna saradnja dveju grupa u otklanjanju frustrirajuće prepreke ili zajedničkog neprijatelja.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ontakti i međusobna interakcija</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Šekspirova navodi istraživanje stavova prema hendikepiranoj deci kod grupe vaspitača koji su sa njima radili u letnjem kampu i novopristiglih vaspitača bez tog iskustva. </a:t>
            </a:r>
            <a:r>
              <a:rPr lang="en-US" dirty="0" smtClean="0"/>
              <a:t>T</a:t>
            </a:r>
            <a:r>
              <a:rPr lang="sr-Latn-RS" dirty="0" smtClean="0"/>
              <a:t>okom trajanja kampa vaspitači su sistematski informisani o deci sa hendikepom od strane stručnjaka,a takođe su imali svakodnevene susrete i zajednički rad sa hend.dec. Stavovi izmereni pre početka kampa bili su negativniji nego nakon završetka boravka u kampu.</a:t>
            </a:r>
          </a:p>
          <a:p>
            <a:r>
              <a:rPr lang="sr-Latn-RS" dirty="0" smtClean="0"/>
              <a:t>Jedno britansko istraživanje-suprotni nalaz:istraživanje je takođe rađeno u kampu gde su zajedno  boravila fizički ometena i zdrava deca. </a:t>
            </a:r>
            <a:r>
              <a:rPr lang="en-US" dirty="0" smtClean="0"/>
              <a:t>N</a:t>
            </a:r>
            <a:r>
              <a:rPr lang="sr-Latn-RS" dirty="0" smtClean="0"/>
              <a:t>akon završetka kampa nehendikepirana deca nisu promenila stavove na bolje.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 Levin (</a:t>
            </a:r>
            <a:r>
              <a:rPr lang="en-US" dirty="0" err="1" smtClean="0"/>
              <a:t>Lewin</a:t>
            </a:r>
            <a:r>
              <a:rPr lang="sr-Latn-RS" dirty="0" smtClean="0"/>
              <a:t>)</a:t>
            </a:r>
            <a:r>
              <a:rPr lang="en-US" dirty="0" smtClean="0"/>
              <a:t>1890</a:t>
            </a:r>
            <a:r>
              <a:rPr lang="sr-Latn-RS" dirty="0" smtClean="0"/>
              <a:t>-1947g.</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Poznati nemačko-američki psiholog konceptualizovao je  funkcionisanje ponašanja preko formule:</a:t>
            </a:r>
          </a:p>
          <a:p>
            <a:pPr>
              <a:buNone/>
            </a:pPr>
            <a:r>
              <a:rPr lang="sr-Latn-RS" dirty="0" smtClean="0"/>
              <a:t>                                 P= f (L, S)</a:t>
            </a:r>
          </a:p>
          <a:p>
            <a:pPr>
              <a:buNone/>
            </a:pPr>
            <a:r>
              <a:rPr lang="en-US" dirty="0" smtClean="0"/>
              <a:t>P</a:t>
            </a:r>
            <a:r>
              <a:rPr lang="sr-Latn-RS" dirty="0" smtClean="0"/>
              <a:t>onašanje (P) je funkcija (f) od ličnosti (L) i sredine (S)</a:t>
            </a:r>
          </a:p>
          <a:p>
            <a:pPr>
              <a:buNone/>
            </a:pPr>
            <a:r>
              <a:rPr lang="sr-Latn-RS" dirty="0" smtClean="0"/>
              <a:t>Dakle interakija ličnosti i sredine jeste ključ pomoću koga možemo  uspešno definisati i </a:t>
            </a:r>
            <a:r>
              <a:rPr lang="en-US" dirty="0" err="1" smtClean="0"/>
              <a:t>pona</a:t>
            </a:r>
            <a:r>
              <a:rPr lang="sr-Latn-RS" dirty="0" smtClean="0"/>
              <a:t>š</a:t>
            </a:r>
            <a:r>
              <a:rPr lang="en-US" dirty="0" err="1" smtClean="0"/>
              <a:t>anje</a:t>
            </a:r>
            <a:r>
              <a:rPr lang="en-US" dirty="0" smtClean="0"/>
              <a:t> </a:t>
            </a:r>
            <a:r>
              <a:rPr lang="en-US" dirty="0" err="1" smtClean="0"/>
              <a:t>prema</a:t>
            </a:r>
            <a:r>
              <a:rPr lang="en-US" dirty="0" smtClean="0"/>
              <a:t> </a:t>
            </a:r>
            <a:r>
              <a:rPr lang="sr-Latn-RS" dirty="0" smtClean="0"/>
              <a:t>ometenost</a:t>
            </a:r>
            <a:r>
              <a:rPr lang="en-US" dirty="0" err="1" smtClean="0"/>
              <a:t>i</a:t>
            </a:r>
            <a:r>
              <a:rPr lang="sr-Latn-RS" dirty="0" smtClean="0"/>
              <a:t> ali ometenost samu</a:t>
            </a:r>
          </a:p>
          <a:p>
            <a:pPr>
              <a:buNone/>
            </a:pPr>
            <a:r>
              <a:rPr lang="sr-Latn-RS" dirty="0" smtClean="0"/>
              <a:t>Dakle Levin je još davno bio na tragu onoga što će kasnije biti oblikovano kao socijalno- psihološki model ometenosti.</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sr-Latn-RS" dirty="0" smtClean="0"/>
              <a:t>nformisanje + kontakt i interakcija+ inkluzivno okruženje =  promena stava</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Deca su u odeljenju bila zajedno sa intelektualno ometenom i telesno invalidnom decom (amputacije). Njihovi stavovi nisu pokazali poboljšanje tj. pozitivniji odnos prema hendikepiranim vršnjacima nakon zajedničkog školovanja. Čak je došlo do  negativne promene stava prema telesno invalidnim vršnjacima</a:t>
            </a:r>
          </a:p>
          <a:p>
            <a:r>
              <a:rPr lang="sr-Latn-RS" dirty="0" smtClean="0"/>
              <a:t>Smatramo da sama interakcija bez dobre pripreme okoline i pravih inkluzivnih intervencija ne može biti dovoljna za promene</a:t>
            </a:r>
            <a:endParaRPr lang="en-US" dirty="0" smtClean="0"/>
          </a:p>
          <a:p>
            <a:r>
              <a:rPr lang="sr-Latn-RS" dirty="0" smtClean="0"/>
              <a:t>Š</a:t>
            </a:r>
            <a:r>
              <a:rPr lang="en-US" dirty="0" err="1" smtClean="0"/>
              <a:t>ekspirova</a:t>
            </a:r>
            <a:r>
              <a:rPr lang="sr-Latn-RS" dirty="0" smtClean="0"/>
              <a:t> zaključuje da niti sami kontakti sa OSO, niti samo  informisanje nisu dovoljni za promenu stava nego da tek njihova kombinacija donosi povoljan efekat</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
            </a:r>
            <a:r>
              <a:rPr lang="sr-Latn-RS" dirty="0" smtClean="0"/>
              <a:t>ugoročan način smanjenja predrasuda i negativnih stavova</a:t>
            </a:r>
            <a:endParaRPr lang="en-US" dirty="0"/>
          </a:p>
        </p:txBody>
      </p:sp>
      <p:sp>
        <p:nvSpPr>
          <p:cNvPr id="3" name="Content Placeholder 2"/>
          <p:cNvSpPr>
            <a:spLocks noGrp="1"/>
          </p:cNvSpPr>
          <p:nvPr>
            <p:ph idx="1"/>
          </p:nvPr>
        </p:nvSpPr>
        <p:spPr/>
        <p:txBody>
          <a:bodyPr>
            <a:normAutofit fontScale="92500"/>
          </a:bodyPr>
          <a:lstStyle/>
          <a:p>
            <a:endParaRPr lang="sr-Latn-RS" dirty="0" smtClean="0"/>
          </a:p>
          <a:p>
            <a:r>
              <a:rPr lang="en-US" dirty="0" smtClean="0"/>
              <a:t>S</a:t>
            </a:r>
            <a:r>
              <a:rPr lang="sr-Latn-RS" dirty="0" smtClean="0"/>
              <a:t>istematsko vaspitavanje od strane roditelja i drugih autoriteta koji uče decu toleranciji i razumevanju i prihvatanju različitosti posebno kada je ometenost u pitanju. Ovo deluje preventivno</a:t>
            </a:r>
          </a:p>
          <a:p>
            <a:r>
              <a:rPr lang="sr-Latn-RS" dirty="0" smtClean="0"/>
              <a:t>Odrastanje , sazrevanje ličnosti, sticanje samopouzdanja može dovesti do promene smera stava u pozitivnom pravcu ili ublažavanja negat.st.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Jane Elliot (1977)- obrtanje predrasuda</a:t>
            </a:r>
            <a:endParaRPr lang="en-US" dirty="0"/>
          </a:p>
        </p:txBody>
      </p:sp>
      <p:sp>
        <p:nvSpPr>
          <p:cNvPr id="3" name="Content Placeholder 2"/>
          <p:cNvSpPr>
            <a:spLocks noGrp="1"/>
          </p:cNvSpPr>
          <p:nvPr>
            <p:ph idx="1"/>
          </p:nvPr>
        </p:nvSpPr>
        <p:spPr/>
        <p:txBody>
          <a:bodyPr>
            <a:normAutofit fontScale="62500" lnSpcReduction="20000"/>
          </a:bodyPr>
          <a:lstStyle/>
          <a:p>
            <a:r>
              <a:rPr lang="sr-Latn-RS" dirty="0" smtClean="0"/>
              <a:t>Džejn je bila učiteljica trećeg razreda OŠ u ruralnoj Ajovi. Svi su učenici bili belci i katolici, bez ometenosti.</a:t>
            </a:r>
          </a:p>
          <a:p>
            <a:r>
              <a:rPr lang="sr-Latn-RS" dirty="0" smtClean="0"/>
              <a:t>Učenike je jednog dana podelila prema boji očiju. Učenicima je rekla da su plavooki pametniji, lepši, superiorni i davala im povlastice. Učenici smeđih očiju morali su da nose posebne okovratnike radi jasnije identifikacije kao manje vredna grupa. Plavooki su ismevali smeđooke, ogovarali ih učiteljici, inisu hteli da se igraju sa njima i izmišljala različite kazne (čak i batine) i nova pravila i ograničenja za njih. Smeđooki su postali nesigurnani, depresivni i demoralisani. Tog dana su slabo rešili test. Sledeći dan je učiteljica rekla da je jako pogrešila jer su ljudi smeđih očiju zapravo superiorni i tražila da smeđooki predaju svoje okovratnike plavookima. Deca smeđih očiju počela su sprovoditi odmazdu.</a:t>
            </a:r>
          </a:p>
          <a:p>
            <a:r>
              <a:rPr lang="sr-Latn-RS" dirty="0" smtClean="0"/>
              <a:t>Učiteljica je trećeg dana objasnila učenicima da su zapravo učili o predrasudama i diskriminaciji ,deca su diskutovala o iskustvima , analizirala i shvatila poruku. Nakon 20g na razrednom okupljanju kada su bili u 20-im godinama imali su živo sećanje na ovaj eksperiment i rekli da je to dugotrajno uticalo na njihove živote i shvatanja.</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Jedan originalan način da se osobe bez ometenosti užive u situaciju ometenosti:</a:t>
            </a:r>
            <a:br>
              <a:rPr lang="sr-Latn-RS" dirty="0" smtClean="0"/>
            </a:br>
            <a:endParaRPr lang="en-US" dirty="0"/>
          </a:p>
        </p:txBody>
      </p:sp>
      <p:sp>
        <p:nvSpPr>
          <p:cNvPr id="3" name="Content Placeholder 2"/>
          <p:cNvSpPr>
            <a:spLocks noGrp="1"/>
          </p:cNvSpPr>
          <p:nvPr>
            <p:ph idx="1"/>
          </p:nvPr>
        </p:nvSpPr>
        <p:spPr/>
        <p:txBody>
          <a:bodyPr/>
          <a:lstStyle/>
          <a:p>
            <a:endParaRPr lang="sr-Latn-RS" dirty="0" smtClean="0"/>
          </a:p>
          <a:p>
            <a:r>
              <a:rPr lang="sr-Latn-RS" dirty="0" smtClean="0"/>
              <a:t>Učenici u školi treba da provedu čitav dan kao osobe sa hendikepom odnosno ne mogu da vide ili da čuju ili školski dan provode u invalidskim kolicima. Nakon toga iznose i diskutuju svoje iskustvo kao i zapažanja o odnosu drugih učenika u školi posebno onih koji nisu upoznati sa eksperimentom.</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r-Latn-RS" dirty="0" smtClean="0"/>
              <a:t>ZLOSTAVLJANJE  OSOBA  SA OMETENOŠĆU</a:t>
            </a:r>
            <a:endParaRPr lang="en-US" dirty="0"/>
          </a:p>
        </p:txBody>
      </p:sp>
      <p:sp>
        <p:nvSpPr>
          <p:cNvPr id="5" name="Text Placeholder 4"/>
          <p:cNvSpPr>
            <a:spLocks noGrp="1"/>
          </p:cNvSpPr>
          <p:nvPr>
            <p:ph type="body" idx="1"/>
          </p:nvPr>
        </p:nvSpPr>
        <p:spPr/>
        <p:txBody>
          <a:bodyPr/>
          <a:lstStyle/>
          <a:p>
            <a:r>
              <a:rPr lang="en-US" i="1" dirty="0" smtClean="0"/>
              <a:t>..</a:t>
            </a:r>
            <a:endParaRPr lang="en-US" i="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r>
              <a:rPr lang="sr-Latn-RS" smtClean="0"/>
              <a:t>lostavljanje osoba sa ometenošću</a:t>
            </a:r>
            <a:endParaRPr lang="en-US"/>
          </a:p>
        </p:txBody>
      </p:sp>
      <p:sp>
        <p:nvSpPr>
          <p:cNvPr id="3" name="Content Placeholder 2"/>
          <p:cNvSpPr>
            <a:spLocks noGrp="1"/>
          </p:cNvSpPr>
          <p:nvPr>
            <p:ph idx="1"/>
          </p:nvPr>
        </p:nvSpPr>
        <p:spPr/>
        <p:txBody>
          <a:bodyPr/>
          <a:lstStyle/>
          <a:p>
            <a:r>
              <a:rPr lang="sr-Latn-RS" dirty="0" smtClean="0"/>
              <a:t>Mnoge studije pokazuju da osobe sa ometenošću jesu izložene mnogo većoj verovatnoći zlostavljanja od neometenih istog uzrasta i pola i češće su žrtve nasilja i kriminala iz mržnje.</a:t>
            </a:r>
          </a:p>
          <a:p>
            <a:r>
              <a:rPr lang="sr-Latn-RS" dirty="0" smtClean="0"/>
              <a:t>Zlostavljanje ima raznolike oblike: fizičko, seksualno, emocionalno, finansijsko, maltretiranje i zanemarivanje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a:r>
            <a:r>
              <a:rPr lang="sr-Latn-RS" dirty="0" smtClean="0"/>
              <a:t>rste zlostavljanja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t>
            </a:r>
            <a:r>
              <a:rPr lang="sr-Latn-RS" dirty="0" smtClean="0"/>
              <a:t>izičko zlostavljanje uključuje udaranje, šamaranje, guranje, batinanje  i slično</a:t>
            </a:r>
          </a:p>
          <a:p>
            <a:r>
              <a:rPr lang="en-US" dirty="0" smtClean="0"/>
              <a:t>S</a:t>
            </a:r>
            <a:r>
              <a:rPr lang="sr-Latn-RS" dirty="0" smtClean="0"/>
              <a:t>eksualno zlostavljanje podrazumeva seksualno iskorišćavanje, neželjeno dodirivanje, seksualni kontakt , silovanje</a:t>
            </a:r>
          </a:p>
          <a:p>
            <a:r>
              <a:rPr lang="en-US" dirty="0" smtClean="0"/>
              <a:t>E</a:t>
            </a:r>
            <a:r>
              <a:rPr lang="sr-Latn-RS" dirty="0" smtClean="0"/>
              <a:t>mocionalno zlostavljanje: zadirkivanje, psovanje,pretnje </a:t>
            </a:r>
            <a:r>
              <a:rPr lang="en-US" dirty="0" smtClean="0"/>
              <a:t>,</a:t>
            </a:r>
            <a:r>
              <a:rPr lang="sr-Latn-RS" dirty="0" smtClean="0"/>
              <a:t> zastrašivanje</a:t>
            </a:r>
          </a:p>
          <a:p>
            <a:r>
              <a:rPr lang="en-US" dirty="0" smtClean="0"/>
              <a:t>F</a:t>
            </a:r>
            <a:r>
              <a:rPr lang="sr-Latn-RS" dirty="0" smtClean="0"/>
              <a:t>inansijsko zlostavljanje je neadekvatna upotreba tuđih finansijskih sredstava</a:t>
            </a:r>
          </a:p>
          <a:p>
            <a:r>
              <a:rPr lang="en-US" dirty="0" smtClean="0"/>
              <a:t>M</a:t>
            </a:r>
            <a:r>
              <a:rPr lang="sr-Latn-RS" dirty="0" smtClean="0"/>
              <a:t>edicinsko zlostavljanje:  premedikacija, hipermedikacija ili odbijanje medicinske pomoći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r>
              <a:rPr lang="sr-Latn-RS" dirty="0" smtClean="0"/>
              <a:t>anemarivanje </a:t>
            </a:r>
            <a:endParaRPr lang="en-US" dirty="0"/>
          </a:p>
        </p:txBody>
      </p:sp>
      <p:sp>
        <p:nvSpPr>
          <p:cNvPr id="3" name="Content Placeholder 2"/>
          <p:cNvSpPr>
            <a:spLocks noGrp="1"/>
          </p:cNvSpPr>
          <p:nvPr>
            <p:ph idx="1"/>
          </p:nvPr>
        </p:nvSpPr>
        <p:spPr/>
        <p:txBody>
          <a:bodyPr>
            <a:normAutofit/>
          </a:bodyPr>
          <a:lstStyle/>
          <a:p>
            <a:r>
              <a:rPr lang="en-US" dirty="0" smtClean="0"/>
              <a:t>O</a:t>
            </a:r>
            <a:r>
              <a:rPr lang="sr-Latn-RS" dirty="0" smtClean="0"/>
              <a:t>no se kreće u rasponu od uskraćivanja da se zadovolje osnovne potrebe deteta ili odrasle osobe sa ometenošću, do izlaganja rizičnim , opasnim i nebezbednim situacijamaSullivan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eksualno zlostavljanje adolescenata sa oštećenim sluhom</a:t>
            </a:r>
            <a:endParaRPr lang="en-US" dirty="0"/>
          </a:p>
        </p:txBody>
      </p:sp>
      <p:sp>
        <p:nvSpPr>
          <p:cNvPr id="3" name="Content Placeholder 2"/>
          <p:cNvSpPr>
            <a:spLocks noGrp="1"/>
          </p:cNvSpPr>
          <p:nvPr>
            <p:ph idx="1"/>
          </p:nvPr>
        </p:nvSpPr>
        <p:spPr/>
        <p:txBody>
          <a:bodyPr/>
          <a:lstStyle/>
          <a:p>
            <a:r>
              <a:rPr lang="sr-Latn-RS" dirty="0" smtClean="0"/>
              <a:t>Sullivan Vernon Scanlan (1987) i Elder (1993) izveštavaju o mnogo češćem seksualnom zlostavljanju u populaciji omladine sa oštećenim sluhom i to u 50% slučajeva.</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Istraživanja o zlostavljanju i nasilju</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Jacobson &amp;Richardson (1987) su u svom istraživanju  našli 81% zlostavljanih psihijatrijskih  institucionalizovanih pacijenata sa </a:t>
            </a:r>
            <a:r>
              <a:rPr lang="sr-Latn-RS" dirty="0" smtClean="0">
                <a:solidFill>
                  <a:schemeClr val="tx2">
                    <a:lumMod val="60000"/>
                    <a:lumOff val="40000"/>
                  </a:schemeClr>
                </a:solidFill>
              </a:rPr>
              <a:t>multiplom ometenošću</a:t>
            </a:r>
          </a:p>
          <a:p>
            <a:r>
              <a:rPr lang="sr-Latn-RS" dirty="0" smtClean="0"/>
              <a:t>Pava (1994) istraživao vulnerabilnost osoba </a:t>
            </a:r>
            <a:r>
              <a:rPr lang="sr-Latn-RS" dirty="0" smtClean="0">
                <a:solidFill>
                  <a:schemeClr val="tx2">
                    <a:lumMod val="60000"/>
                    <a:lumOff val="40000"/>
                  </a:schemeClr>
                </a:solidFill>
              </a:rPr>
              <a:t>sa vizuelnom ometenošću</a:t>
            </a:r>
            <a:r>
              <a:rPr lang="sr-Latn-RS" dirty="0" smtClean="0"/>
              <a:t> na seksualne i fizičke napade. U njegovom uzorku je svaki treći ispitanik bio meta pokušaja ili izvršenja napada.</a:t>
            </a:r>
          </a:p>
          <a:p>
            <a:r>
              <a:rPr lang="sr-Latn-RS" dirty="0" smtClean="0"/>
              <a:t>Australijska studija (1992) izveštava da su odrasle osobe sa </a:t>
            </a:r>
            <a:r>
              <a:rPr lang="sr-Latn-RS" dirty="0" smtClean="0">
                <a:solidFill>
                  <a:schemeClr val="tx2">
                    <a:lumMod val="60000"/>
                    <a:lumOff val="40000"/>
                  </a:schemeClr>
                </a:solidFill>
              </a:rPr>
              <a:t>intelektualnom ometenošću </a:t>
            </a:r>
            <a:r>
              <a:rPr lang="sr-Latn-RS" dirty="0" smtClean="0"/>
              <a:t>10 puta više bile izložene nasilju i kriminalu od neometenih odraslih.</a:t>
            </a:r>
          </a:p>
          <a:p>
            <a:r>
              <a:rPr lang="sr-Latn-RS" dirty="0" smtClean="0"/>
              <a:t>Mc Cabe i sar. (1999) su pronašli 20,5 %slučajeva silovanja u populaciji sa intelektualnom ometenošću na spram 5,7% u kontrolnoj grupi ometenih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tavovi </a:t>
            </a:r>
            <a:endParaRPr lang="en-US" dirty="0"/>
          </a:p>
        </p:txBody>
      </p:sp>
      <p:sp>
        <p:nvSpPr>
          <p:cNvPr id="3" name="Content Placeholder 2"/>
          <p:cNvSpPr>
            <a:spLocks noGrp="1"/>
          </p:cNvSpPr>
          <p:nvPr>
            <p:ph idx="1"/>
          </p:nvPr>
        </p:nvSpPr>
        <p:spPr/>
        <p:txBody>
          <a:bodyPr>
            <a:normAutofit/>
          </a:bodyPr>
          <a:lstStyle/>
          <a:p>
            <a:endParaRPr lang="sr-Latn-RS" dirty="0" smtClean="0"/>
          </a:p>
          <a:p>
            <a:r>
              <a:rPr lang="sr-Latn-RS" dirty="0" smtClean="0"/>
              <a:t>Stavovi su relativno trajne, usvojene mentalne dispozicije pozitivnog ili negativnog odnošenja prema nekom objektu . Sadrže </a:t>
            </a:r>
            <a:r>
              <a:rPr lang="sr-Latn-RS" dirty="0" smtClean="0">
                <a:solidFill>
                  <a:srgbClr val="FF0000"/>
                </a:solidFill>
              </a:rPr>
              <a:t>kognitivnu</a:t>
            </a:r>
            <a:r>
              <a:rPr lang="sr-Latn-RS" dirty="0" smtClean="0"/>
              <a:t> tj. saznajnu,</a:t>
            </a:r>
            <a:r>
              <a:rPr lang="sr-Latn-RS" dirty="0" smtClean="0">
                <a:solidFill>
                  <a:srgbClr val="FF0000"/>
                </a:solidFill>
              </a:rPr>
              <a:t> emotivnu </a:t>
            </a:r>
            <a:r>
              <a:rPr lang="sr-Latn-RS" dirty="0" smtClean="0"/>
              <a:t>i </a:t>
            </a:r>
            <a:r>
              <a:rPr lang="sr-Latn-RS" dirty="0" smtClean="0">
                <a:solidFill>
                  <a:srgbClr val="FF0000"/>
                </a:solidFill>
              </a:rPr>
              <a:t>akcionu </a:t>
            </a:r>
            <a:r>
              <a:rPr lang="sr-Latn-RS" dirty="0" smtClean="0"/>
              <a:t>(bihejvioralnu) komponentu.</a:t>
            </a:r>
          </a:p>
          <a:p>
            <a:r>
              <a:rPr lang="sr-Latn-RS" dirty="0" smtClean="0"/>
              <a:t>Stavovi mogu biti pojedinačni, personalni (lični) i mogu biti grupni, socijalni (društveni)</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Neprijavljivanje zlostavljanja</a:t>
            </a:r>
            <a:endParaRPr lang="en-US" dirty="0"/>
          </a:p>
        </p:txBody>
      </p:sp>
      <p:sp>
        <p:nvSpPr>
          <p:cNvPr id="3" name="Content Placeholder 2"/>
          <p:cNvSpPr>
            <a:spLocks noGrp="1"/>
          </p:cNvSpPr>
          <p:nvPr>
            <p:ph idx="1"/>
          </p:nvPr>
        </p:nvSpPr>
        <p:spPr/>
        <p:txBody>
          <a:bodyPr/>
          <a:lstStyle/>
          <a:p>
            <a:r>
              <a:rPr lang="sr-Latn-RS" dirty="0" smtClean="0"/>
              <a:t>Pošto je čest slučaj da se zlostavljanje ometenih ne prijavljuje vlastima  i nema podataka  u zvaničnoj medicinskoj i sličnoj evidenciji, smatra se da je  realan broj zlostavljanja daleko veći.</a:t>
            </a:r>
          </a:p>
          <a:p>
            <a:r>
              <a:rPr lang="sr-Latn-RS" dirty="0" smtClean="0"/>
              <a:t>Žrtve se stide , boje se da im neće verovati ili da će biti izložene odbacivanju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a:t>
            </a:r>
            <a:r>
              <a:rPr lang="sr-Latn-RS" dirty="0" smtClean="0"/>
              <a:t>lostavljanje </a:t>
            </a:r>
            <a:r>
              <a:rPr lang="sr-Latn-RS" dirty="0" smtClean="0">
                <a:solidFill>
                  <a:schemeClr val="tx2">
                    <a:lumMod val="60000"/>
                    <a:lumOff val="40000"/>
                  </a:schemeClr>
                </a:solidFill>
              </a:rPr>
              <a:t>dece</a:t>
            </a:r>
            <a:r>
              <a:rPr lang="sr-Latn-RS" dirty="0" smtClean="0"/>
              <a:t> sa ometenošću u razvoju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t>
            </a:r>
            <a:r>
              <a:rPr lang="sr-Latn-RS" dirty="0" smtClean="0"/>
              <a:t>ostoji obilje literature o zlostavljanju dece sa ometenošću koje je značajno veće nego u populaciji neometene dece.</a:t>
            </a:r>
          </a:p>
          <a:p>
            <a:r>
              <a:rPr lang="sr-Latn-RS" dirty="0" smtClean="0"/>
              <a:t>Ammerman &amp; Baladerian (1993) izračunali su da je stopa maltretiranja dece sa ometenošću 4-10 puta veća nego kod neometenih vršnjaka</a:t>
            </a:r>
          </a:p>
          <a:p>
            <a:r>
              <a:rPr lang="sr-Latn-RS" dirty="0" smtClean="0"/>
              <a:t>Istraživanje iz 2000g. </a:t>
            </a:r>
            <a:r>
              <a:rPr lang="en-US" dirty="0" smtClean="0"/>
              <a:t>P</a:t>
            </a:r>
            <a:r>
              <a:rPr lang="sr-Latn-RS" dirty="0" smtClean="0"/>
              <a:t>okazuje da je maltretiranje kod školske dece sa ometenošću ispoljeno u 31% slučajeva na spram 11% dece iz redovne školske populacije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olne razlike žrtava sa ometenošću</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Jedna studija iz 1977god. </a:t>
            </a:r>
            <a:r>
              <a:rPr lang="en-US" dirty="0" smtClean="0"/>
              <a:t>I</a:t>
            </a:r>
            <a:r>
              <a:rPr lang="sr-Latn-RS" dirty="0" smtClean="0"/>
              <a:t>znosi podatke o 64% seksualno zlostavljanih devojčica sa ometenošću naspram 38% dečaka sa ometenošću.</a:t>
            </a:r>
          </a:p>
          <a:p>
            <a:r>
              <a:rPr lang="sr-Latn-RS" dirty="0" smtClean="0"/>
              <a:t>59% devojčica sa ometenošću je emocionalno zlostavljano u odnosu na 41% dečaka</a:t>
            </a:r>
          </a:p>
          <a:p>
            <a:r>
              <a:rPr lang="sr-Latn-RS" dirty="0" smtClean="0"/>
              <a:t>Nasek 2001:zanemarivano je 56%  dečaka naspram 44% devojčica sa ometenošću, a 64% fizički ometenih odraslih žena je seksualno zlostavljano od muževa, bivših muževa i drugih muškaraca. Zlostavljači su bili muškarci koje žrtva poznaje.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sr-Latn-RS" dirty="0" smtClean="0"/>
              <a:t>ultura institucionalnog zlostavljanja</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Istraživači su otkrili da u određenim institucijama, posebno onima za intelektualno ometene, postoji zlostavljanje od strane zaposlenog osoblja. (npr. Konektikat studija) koje se toleriše.</a:t>
            </a:r>
          </a:p>
          <a:p>
            <a:r>
              <a:rPr lang="sr-Latn-RS" dirty="0" smtClean="0"/>
              <a:t>Pokazalo se da je zlostavljanje i zanemarivanje u institucijama, u grupnim smeštajima i boravcima veća  nego kod kuće.</a:t>
            </a:r>
          </a:p>
          <a:p>
            <a:r>
              <a:rPr lang="sr-Latn-RS" dirty="0" smtClean="0"/>
              <a:t>Tu se oblikovala kultura zlostavljanja i njegovog prikrivanja </a:t>
            </a:r>
          </a:p>
          <a:p>
            <a:r>
              <a:rPr lang="sr-Latn-RS" dirty="0" smtClean="0"/>
              <a:t>Ovo je paradoks jer postoji briga i zlostavljanje u okviru istog sistema</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r>
              <a:rPr lang="sr-Latn-RS" dirty="0" smtClean="0"/>
              <a:t>rojne studije govore</a:t>
            </a:r>
            <a:endParaRPr lang="en-US" dirty="0"/>
          </a:p>
        </p:txBody>
      </p:sp>
      <p:sp>
        <p:nvSpPr>
          <p:cNvPr id="3" name="Content Placeholder 2"/>
          <p:cNvSpPr>
            <a:spLocks noGrp="1"/>
          </p:cNvSpPr>
          <p:nvPr>
            <p:ph idx="1"/>
          </p:nvPr>
        </p:nvSpPr>
        <p:spPr/>
        <p:txBody>
          <a:bodyPr/>
          <a:lstStyle/>
          <a:p>
            <a:r>
              <a:rPr lang="en-US" dirty="0" smtClean="0"/>
              <a:t>D</a:t>
            </a:r>
            <a:r>
              <a:rPr lang="sr-Latn-RS" dirty="0" smtClean="0"/>
              <a:t>a su najčešći zlostavljači osobe koje žrtva poznaje , a to su članovi porodice, prijatelji ili druge osobe sa ometenošću. Čak su to plaćeni negovateji , čuvari i slično (caregivers)</a:t>
            </a:r>
          </a:p>
          <a:p>
            <a:r>
              <a:rPr lang="sr-Latn-RS" dirty="0" smtClean="0"/>
              <a:t> Često je prisutno opravdavanje zlostavljanja od strane zlostavljača: žrtva je kriva i zaslužuje zlostavljanje , viktimizacija (Aronson) npr. žena je kriva što je silovana.</a:t>
            </a:r>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Neminovna psihička posledica zlostavljanja je</a:t>
            </a:r>
            <a:r>
              <a:rPr lang="en-US" dirty="0" smtClean="0"/>
              <a: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G</a:t>
            </a:r>
            <a:r>
              <a:rPr lang="sr-Latn-RS" dirty="0" smtClean="0"/>
              <a:t>ubitak samopoštovanja</a:t>
            </a:r>
          </a:p>
          <a:p>
            <a:r>
              <a:rPr lang="en-US" dirty="0" smtClean="0"/>
              <a:t>P</a:t>
            </a:r>
            <a:r>
              <a:rPr lang="sr-Latn-RS" dirty="0" smtClean="0"/>
              <a:t>sihička trauma</a:t>
            </a:r>
          </a:p>
          <a:p>
            <a:r>
              <a:rPr lang="en-US" dirty="0" smtClean="0"/>
              <a:t>N</a:t>
            </a:r>
            <a:r>
              <a:rPr lang="sr-Latn-RS" dirty="0" smtClean="0"/>
              <a:t>arušavanje psihičke ravnoteže  i tendencija ka psihičkom oboljevanju</a:t>
            </a:r>
          </a:p>
          <a:p>
            <a:endParaRPr lang="sr-Latn-R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Literatura</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Radoman</a:t>
            </a:r>
            <a:r>
              <a:rPr lang="en-US" dirty="0" smtClean="0"/>
              <a:t> V. , 1995, </a:t>
            </a:r>
            <a:r>
              <a:rPr lang="en-US" dirty="0" err="1" smtClean="0"/>
              <a:t>Empirijsko</a:t>
            </a:r>
            <a:r>
              <a:rPr lang="en-US" dirty="0" smtClean="0"/>
              <a:t> </a:t>
            </a:r>
            <a:r>
              <a:rPr lang="en-US" dirty="0" err="1" smtClean="0"/>
              <a:t>istra</a:t>
            </a:r>
            <a:r>
              <a:rPr lang="sr-Latn-RS" dirty="0" smtClean="0"/>
              <a:t>ž</a:t>
            </a:r>
            <a:r>
              <a:rPr lang="en-US" dirty="0" err="1" smtClean="0"/>
              <a:t>ivanje</a:t>
            </a:r>
            <a:r>
              <a:rPr lang="sr-Latn-RS" dirty="0" smtClean="0"/>
              <a:t> stavova prema različitim hendikepima naročito premo gluvoći i gluvima, Defektološka teorija i praksa br.1</a:t>
            </a:r>
          </a:p>
          <a:p>
            <a:r>
              <a:rPr lang="sr-Latn-RS" dirty="0" smtClean="0"/>
              <a:t>Dimoski S. 2011, Stavovi prema osobama oštećenog sluha i faktori koji ih određuju, Univerzitet u Beogradu,FASPER</a:t>
            </a:r>
          </a:p>
          <a:p>
            <a:r>
              <a:rPr lang="sr-Latn-RS" dirty="0" smtClean="0"/>
              <a:t>Trebješanin Ž.,Dragojević N.,Hanak N. UVOD U OPŠTU PSIHOLOGIJU, FASPER 2008</a:t>
            </a:r>
          </a:p>
          <a:p>
            <a:r>
              <a:rPr lang="sr-Latn-RS" dirty="0" smtClean="0"/>
              <a:t>Aronson E., Wilson T.D.,Akert R.M. 2005, Socijalna psihologija, Mate ,Zagreb str.217-250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Pojam</a:t>
            </a:r>
            <a:r>
              <a:rPr lang="en-US" dirty="0" smtClean="0"/>
              <a:t> </a:t>
            </a:r>
            <a:r>
              <a:rPr lang="en-US" dirty="0" err="1" smtClean="0"/>
              <a:t>predrasude</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a:t>
            </a:r>
            <a:r>
              <a:rPr lang="en-US" dirty="0" err="1" smtClean="0"/>
              <a:t>Predrasuda</a:t>
            </a:r>
            <a:r>
              <a:rPr lang="en-US" dirty="0" smtClean="0"/>
              <a:t> je </a:t>
            </a:r>
            <a:r>
              <a:rPr lang="en-US" dirty="0" err="1" smtClean="0">
                <a:solidFill>
                  <a:schemeClr val="tx2">
                    <a:lumMod val="60000"/>
                    <a:lumOff val="40000"/>
                  </a:schemeClr>
                </a:solidFill>
              </a:rPr>
              <a:t>vrsta</a:t>
            </a:r>
            <a:r>
              <a:rPr lang="en-US" dirty="0" smtClean="0">
                <a:solidFill>
                  <a:schemeClr val="tx2">
                    <a:lumMod val="60000"/>
                    <a:lumOff val="40000"/>
                  </a:schemeClr>
                </a:solidFill>
              </a:rPr>
              <a:t> </a:t>
            </a:r>
            <a:r>
              <a:rPr lang="en-US" dirty="0" err="1" smtClean="0">
                <a:solidFill>
                  <a:schemeClr val="tx2">
                    <a:lumMod val="60000"/>
                    <a:lumOff val="40000"/>
                  </a:schemeClr>
                </a:solidFill>
              </a:rPr>
              <a:t>stava</a:t>
            </a:r>
            <a:r>
              <a:rPr lang="en-US" dirty="0" smtClean="0">
                <a:solidFill>
                  <a:schemeClr val="tx2">
                    <a:lumMod val="60000"/>
                    <a:lumOff val="40000"/>
                  </a:schemeClr>
                </a:solidFill>
              </a:rPr>
              <a:t> </a:t>
            </a:r>
            <a:r>
              <a:rPr lang="en-US" dirty="0" err="1" smtClean="0"/>
              <a:t>koja</a:t>
            </a:r>
            <a:r>
              <a:rPr lang="en-US" dirty="0" smtClean="0"/>
              <a:t> se ne </a:t>
            </a:r>
            <a:r>
              <a:rPr lang="en-US" dirty="0" err="1" smtClean="0"/>
              <a:t>zasniva</a:t>
            </a:r>
            <a:r>
              <a:rPr lang="en-US" dirty="0" smtClean="0"/>
              <a:t> </a:t>
            </a:r>
            <a:r>
              <a:rPr lang="en-US" dirty="0" err="1"/>
              <a:t>n</a:t>
            </a:r>
            <a:r>
              <a:rPr lang="en-US" dirty="0" err="1" smtClean="0"/>
              <a:t>a</a:t>
            </a:r>
            <a:r>
              <a:rPr lang="en-US" dirty="0" smtClean="0"/>
              <a:t> </a:t>
            </a:r>
            <a:r>
              <a:rPr lang="en-US" dirty="0" err="1" smtClean="0"/>
              <a:t>proverenom</a:t>
            </a:r>
            <a:r>
              <a:rPr lang="en-US" dirty="0" smtClean="0"/>
              <a:t> </a:t>
            </a:r>
            <a:r>
              <a:rPr lang="en-US" dirty="0" err="1" smtClean="0"/>
              <a:t>iskustvu</a:t>
            </a:r>
            <a:r>
              <a:rPr lang="en-US" dirty="0" smtClean="0"/>
              <a:t> , </a:t>
            </a:r>
            <a:r>
              <a:rPr lang="en-US" dirty="0" err="1" smtClean="0"/>
              <a:t>niti</a:t>
            </a:r>
            <a:r>
              <a:rPr lang="en-US" dirty="0" smtClean="0"/>
              <a:t> </a:t>
            </a:r>
            <a:r>
              <a:rPr lang="en-US" dirty="0" err="1" smtClean="0"/>
              <a:t>na</a:t>
            </a:r>
            <a:r>
              <a:rPr lang="en-US" dirty="0" smtClean="0"/>
              <a:t> </a:t>
            </a:r>
            <a:r>
              <a:rPr lang="en-US" dirty="0" err="1" smtClean="0"/>
              <a:t>racionalnim</a:t>
            </a:r>
            <a:r>
              <a:rPr lang="en-US" dirty="0" smtClean="0"/>
              <a:t> </a:t>
            </a:r>
            <a:r>
              <a:rPr lang="en-US" dirty="0" err="1" smtClean="0"/>
              <a:t>argumentima</a:t>
            </a:r>
            <a:r>
              <a:rPr lang="en-US" dirty="0" smtClean="0"/>
              <a:t>, </a:t>
            </a:r>
            <a:r>
              <a:rPr lang="en-US" dirty="0" err="1" smtClean="0"/>
              <a:t>afektivno</a:t>
            </a:r>
            <a:r>
              <a:rPr lang="en-US" dirty="0" smtClean="0"/>
              <a:t> je </a:t>
            </a:r>
            <a:r>
              <a:rPr lang="en-US" dirty="0" err="1" smtClean="0"/>
              <a:t>optere</a:t>
            </a:r>
            <a:r>
              <a:rPr lang="sr-Latn-RS" dirty="0" smtClean="0"/>
              <a:t>ć</a:t>
            </a:r>
            <a:r>
              <a:rPr lang="en-US" dirty="0" err="1" smtClean="0"/>
              <a:t>ena</a:t>
            </a:r>
            <a:r>
              <a:rPr lang="en-US" dirty="0" smtClean="0"/>
              <a:t> </a:t>
            </a:r>
            <a:r>
              <a:rPr lang="sr-Latn-RS" dirty="0" smtClean="0"/>
              <a:t>i</a:t>
            </a:r>
            <a:r>
              <a:rPr lang="en-US" dirty="0" smtClean="0"/>
              <a:t> </a:t>
            </a:r>
            <a:r>
              <a:rPr lang="en-US" dirty="0" err="1" smtClean="0"/>
              <a:t>veoma</a:t>
            </a:r>
            <a:r>
              <a:rPr lang="sr-Latn-RS" dirty="0" smtClean="0"/>
              <a:t> otporna na promenu. Kod nje je preterano razvijena emocionalna i akciona komponenta, a zakržljala je saznajna...tendenciozne su, strastima motivisane greške, a ne samo pogrešne generalizacije”</a:t>
            </a:r>
          </a:p>
          <a:p>
            <a:pPr>
              <a:buNone/>
            </a:pPr>
            <a:r>
              <a:rPr lang="sr-Latn-RS" dirty="0"/>
              <a:t> </a:t>
            </a:r>
            <a:r>
              <a:rPr lang="sr-Latn-RS" dirty="0" smtClean="0"/>
              <a:t>   (Ž. Trebješanin  i  sar.  2008)</a:t>
            </a:r>
          </a:p>
          <a:p>
            <a:r>
              <a:rPr lang="sr-Latn-RS" dirty="0" smtClean="0"/>
              <a:t>Predrasude  su zapravo ekstremni stavovi koji dovode do ekstremnih oblika ponašanja</a:t>
            </a:r>
          </a:p>
          <a:p>
            <a:pPr>
              <a:buNone/>
            </a:pPr>
            <a:r>
              <a:rPr lang="sr-Latn-RS" sz="2800" dirty="0" smtClean="0"/>
              <a:t>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omponente predrasude</a:t>
            </a:r>
            <a:endParaRPr lang="en-US" dirty="0"/>
          </a:p>
        </p:txBody>
      </p:sp>
      <p:sp>
        <p:nvSpPr>
          <p:cNvPr id="3" name="Content Placeholder 2"/>
          <p:cNvSpPr>
            <a:spLocks noGrp="1"/>
          </p:cNvSpPr>
          <p:nvPr>
            <p:ph sz="half" idx="1"/>
          </p:nvPr>
        </p:nvSpPr>
        <p:spPr/>
        <p:txBody>
          <a:bodyPr/>
          <a:lstStyle/>
          <a:p>
            <a:r>
              <a:rPr lang="en-US" dirty="0" smtClean="0"/>
              <a:t>E</a:t>
            </a:r>
            <a:r>
              <a:rPr lang="sr-Latn-RS" dirty="0" smtClean="0"/>
              <a:t>mocionalna (ljutnja, mržnja , strah)</a:t>
            </a:r>
          </a:p>
          <a:p>
            <a:r>
              <a:rPr lang="en-US" dirty="0" smtClean="0"/>
              <a:t>K</a:t>
            </a:r>
            <a:r>
              <a:rPr lang="sr-Latn-RS" dirty="0" smtClean="0"/>
              <a:t>ognitivna :  verovanja i mišljenja o ometenosti i ometenima</a:t>
            </a:r>
          </a:p>
          <a:p>
            <a:r>
              <a:rPr lang="en-US" dirty="0" smtClean="0"/>
              <a:t>B</a:t>
            </a:r>
            <a:r>
              <a:rPr lang="sr-Latn-RS" dirty="0" smtClean="0"/>
              <a:t>ihejvioralna ili ponašajna: diskriminacija</a:t>
            </a:r>
            <a:endParaRPr lang="en-US" dirty="0"/>
          </a:p>
        </p:txBody>
      </p:sp>
      <p:pic>
        <p:nvPicPr>
          <p:cNvPr id="5" name="Content Placeholder 4" descr="image[1].jpg"/>
          <p:cNvPicPr>
            <a:picLocks noGrp="1" noChangeAspect="1"/>
          </p:cNvPicPr>
          <p:nvPr>
            <p:ph sz="half" idx="2"/>
          </p:nvPr>
        </p:nvPicPr>
        <p:blipFill>
          <a:blip r:embed="rId2" cstate="print"/>
          <a:stretch>
            <a:fillRect/>
          </a:stretch>
        </p:blipFill>
        <p:spPr>
          <a:xfrm>
            <a:off x="4762500" y="2601119"/>
            <a:ext cx="3810000" cy="252412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ocijalna psihologija (N.Rot)</a:t>
            </a:r>
            <a:endParaRPr lang="en-US" dirty="0"/>
          </a:p>
        </p:txBody>
      </p:sp>
      <p:sp>
        <p:nvSpPr>
          <p:cNvPr id="3" name="Content Placeholder 2"/>
          <p:cNvSpPr>
            <a:spLocks noGrp="1"/>
          </p:cNvSpPr>
          <p:nvPr>
            <p:ph idx="1"/>
          </p:nvPr>
        </p:nvSpPr>
        <p:spPr/>
        <p:txBody>
          <a:bodyPr>
            <a:normAutofit lnSpcReduction="10000"/>
          </a:bodyPr>
          <a:lstStyle/>
          <a:p>
            <a:r>
              <a:rPr lang="sr-Latn-RS" dirty="0" smtClean="0"/>
              <a:t>Logički neosnovan, uporno održavan i intenzivnim emocijama praćen odnos prema različitim objektima ili grupi objekata. Može podrazumevati pozitivan  i negativan odnos</a:t>
            </a:r>
          </a:p>
          <a:p>
            <a:r>
              <a:rPr lang="en-US" dirty="0" smtClean="0"/>
              <a:t>M</a:t>
            </a:r>
            <a:r>
              <a:rPr lang="sr-Latn-RS" dirty="0" smtClean="0"/>
              <a:t>ogu na primer postojati i pozitivne predrasude prema nekim grupama, profesijama, društvenim pojavama</a:t>
            </a:r>
          </a:p>
          <a:p>
            <a:r>
              <a:rPr lang="sr-Latn-RS" dirty="0" smtClean="0"/>
              <a:t>Najčešće se pod predrasudama podrazumeva negativan odnos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2186</TotalTime>
  <Words>4336</Words>
  <Application>Microsoft Office PowerPoint</Application>
  <PresentationFormat>On-screen Show (4:3)</PresentationFormat>
  <Paragraphs>274</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Predrasude i negativni stavovi prema osobama sa ometenošću</vt:lpstr>
      <vt:lpstr>Društvo i pojedinci su nosioci predrasuda i negativnih stavova</vt:lpstr>
      <vt:lpstr>Priroda predrasuda</vt:lpstr>
      <vt:lpstr>Levinovo rano istraživanje predrasuda</vt:lpstr>
      <vt:lpstr>Kurt Levin (Lewin)1890-1947g.</vt:lpstr>
      <vt:lpstr>Stavovi </vt:lpstr>
      <vt:lpstr>Pojam predrasude</vt:lpstr>
      <vt:lpstr>Komponente predrasude</vt:lpstr>
      <vt:lpstr>Socijalna psihologija (N.Rot)</vt:lpstr>
      <vt:lpstr>Otpornost predrasuda na promene</vt:lpstr>
      <vt:lpstr>Neutemeljenost, neopravdanost negativnog odnošenja kod predrasuda i kod zabluda</vt:lpstr>
      <vt:lpstr>Grupne predrasude kao što su one prema osobama sa ometenošću</vt:lpstr>
      <vt:lpstr>Stereotipi </vt:lpstr>
      <vt:lpstr>Definicija stereotipa</vt:lpstr>
      <vt:lpstr>Psihološko o objašnjenje</vt:lpstr>
      <vt:lpstr>Stigma – pojam koji uvodi  Ervin Gofman(Goffman 1963) u svojoj teoriji etiketiranja</vt:lpstr>
      <vt:lpstr>  Bihejvioralna komponenta negativnog stava i predrasude je:  </vt:lpstr>
      <vt:lpstr>Česti  oblici odnošenja</vt:lpstr>
      <vt:lpstr>Pogodni uslovi za javljanje predrasuda</vt:lpstr>
      <vt:lpstr>1. Socijalni uslovi</vt:lpstr>
      <vt:lpstr>Ekonomski uslovi</vt:lpstr>
      <vt:lpstr>Kulturološki faktori</vt:lpstr>
      <vt:lpstr>3. Biološki faktori</vt:lpstr>
      <vt:lpstr>3. Psihološko poreklo predrasuda je u ličnosti određenih osoba</vt:lpstr>
      <vt:lpstr>...</vt:lpstr>
      <vt:lpstr>Trebješanin i sar.(2008)</vt:lpstr>
      <vt:lpstr>Nikola Rot</vt:lpstr>
      <vt:lpstr>Negativni stavovi o ometenosti</vt:lpstr>
      <vt:lpstr>Predrasude OSO prema sebi samima</vt:lpstr>
      <vt:lpstr>Socijalna psihologija se dosta bavila negativnim stavovima i predrasudama</vt:lpstr>
      <vt:lpstr>Žan Pol Sartr</vt:lpstr>
      <vt:lpstr>Učenje ima bitnu uloguu</vt:lpstr>
      <vt:lpstr>Česta pogrešna uverenja i mišljenja o OSO kao radnicima</vt:lpstr>
      <vt:lpstr>Autoritarnost i predrasude</vt:lpstr>
      <vt:lpstr>Istraživanje Sanje Dimoski (2009) o stavovima prema OSO</vt:lpstr>
      <vt:lpstr>Karakteristike ličnosti koje pogoduju    stvaranju predrasuda</vt:lpstr>
      <vt:lpstr>Ometenost kao uzrok frustracije i predrasuda</vt:lpstr>
      <vt:lpstr>Predrasude i negativni stavovi prema OSO u empirijskim istraživanjima</vt:lpstr>
      <vt:lpstr>Nikolaraizi i sar. 2004</vt:lpstr>
      <vt:lpstr>Jedno staro istraživanje 50-ih (STRONG)</vt:lpstr>
      <vt:lpstr>Obrazovanje, socioekonomski položaj i odnos prema OSO </vt:lpstr>
      <vt:lpstr>R. Šekspir</vt:lpstr>
      <vt:lpstr>Istraživanja Radoman(1993) i Dimoski o rangu percepcije ometenosti(2011)</vt:lpstr>
      <vt:lpstr>Domaća istraživanja</vt:lpstr>
      <vt:lpstr>Brojčin B.(2008) anlizirao brojna strana istraživanja prema intelektualno ometenoj deci</vt:lpstr>
      <vt:lpstr>Suzbijanje predrasuda i promena negativnih stavova </vt:lpstr>
      <vt:lpstr>Mere  suzbijanja</vt:lpstr>
      <vt:lpstr>Mere suzbijanja predrasuda</vt:lpstr>
      <vt:lpstr>Kontakti i međusobna interakcija</vt:lpstr>
      <vt:lpstr>Informisanje + kontakt i interakcija+ inkluzivno okruženje =  promena stava</vt:lpstr>
      <vt:lpstr>Dugoročan način smanjenja predrasuda i negativnih stavova</vt:lpstr>
      <vt:lpstr>Jane Elliot (1977)- obrtanje predrasuda</vt:lpstr>
      <vt:lpstr> Jedan originalan način da se osobe bez ometenosti užive u situaciju ometenosti: </vt:lpstr>
      <vt:lpstr>ZLOSTAVLJANJE  OSOBA  SA OMETENOŠĆU</vt:lpstr>
      <vt:lpstr>Zlostavljanje osoba sa ometenošću</vt:lpstr>
      <vt:lpstr>Vrste zlostavljanja</vt:lpstr>
      <vt:lpstr>Zanemarivanje </vt:lpstr>
      <vt:lpstr>Seksualno zlostavljanje adolescenata sa oštećenim sluhom</vt:lpstr>
      <vt:lpstr>Istraživanja o zlostavljanju i nasilju</vt:lpstr>
      <vt:lpstr>Neprijavljivanje zlostavljanja</vt:lpstr>
      <vt:lpstr>Zlostavljanje dece sa ometenošću u razvoju</vt:lpstr>
      <vt:lpstr>Polne razlike žrtava sa ometenošću</vt:lpstr>
      <vt:lpstr>Kultura institucionalnog zlostavljanja</vt:lpstr>
      <vt:lpstr>Brojne studije govore</vt:lpstr>
      <vt:lpstr>Neminovna psihička posledica zlostavljanja je:</vt:lpstr>
      <vt:lpstr>Literatura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Fasper</dc:creator>
  <cp:lastModifiedBy>FasperVR</cp:lastModifiedBy>
  <cp:revision>233</cp:revision>
  <dcterms:created xsi:type="dcterms:W3CDTF">2015-01-14T21:09:45Z</dcterms:created>
  <dcterms:modified xsi:type="dcterms:W3CDTF">2016-01-04T14:55:15Z</dcterms:modified>
</cp:coreProperties>
</file>